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689" r:id="rId3"/>
    <p:sldId id="507" r:id="rId4"/>
    <p:sldId id="508" r:id="rId6"/>
    <p:sldId id="777" r:id="rId7"/>
    <p:sldId id="779" r:id="rId8"/>
    <p:sldId id="863" r:id="rId9"/>
    <p:sldId id="864" r:id="rId10"/>
    <p:sldId id="903" r:id="rId11"/>
    <p:sldId id="904" r:id="rId12"/>
    <p:sldId id="824" r:id="rId13"/>
    <p:sldId id="871" r:id="rId14"/>
    <p:sldId id="872" r:id="rId15"/>
    <p:sldId id="905" r:id="rId16"/>
    <p:sldId id="895" r:id="rId17"/>
    <p:sldId id="906" r:id="rId18"/>
    <p:sldId id="909" r:id="rId19"/>
    <p:sldId id="911" r:id="rId20"/>
    <p:sldId id="912" r:id="rId21"/>
    <p:sldId id="914" r:id="rId22"/>
    <p:sldId id="915" r:id="rId23"/>
    <p:sldId id="916" r:id="rId24"/>
    <p:sldId id="917" r:id="rId25"/>
    <p:sldId id="925" r:id="rId26"/>
    <p:sldId id="926" r:id="rId27"/>
    <p:sldId id="927" r:id="rId28"/>
    <p:sldId id="928" r:id="rId29"/>
    <p:sldId id="929" r:id="rId30"/>
    <p:sldId id="877" r:id="rId31"/>
    <p:sldId id="878" r:id="rId32"/>
    <p:sldId id="907" r:id="rId33"/>
    <p:sldId id="879" r:id="rId34"/>
    <p:sldId id="908" r:id="rId35"/>
    <p:sldId id="767" r:id="rId36"/>
    <p:sldId id="768" r:id="rId37"/>
  </p:sldIdLst>
  <p:sldSz cx="9144000" cy="6858000" type="screen4x3"/>
  <p:notesSz cx="6858000" cy="9144000"/>
  <p:embeddedFontLst>
    <p:embeddedFont>
      <p:font typeface="Tahoma" panose="020B0604030504040204" pitchFamily="34" charset="0"/>
      <p:regular r:id="rId42"/>
      <p:bold r:id="rId43"/>
    </p:embeddedFont>
    <p:embeddedFont>
      <p:font typeface="微软雅黑" panose="020B0503020204020204" charset="-122"/>
      <p:regular r:id="rId44"/>
    </p:embeddedFont>
    <p:embeddedFont>
      <p:font typeface="黑体" panose="02010609060101010101" charset="-122"/>
      <p:regular r:id="rId45"/>
    </p:embeddedFont>
    <p:embeddedFont>
      <p:font typeface="隶书" panose="02010509060101010101" pitchFamily="49" charset="-122"/>
      <p:regular r:id="rId46"/>
    </p:embeddedFont>
  </p:embeddedFontLst>
  <p:custDataLst>
    <p:tags r:id="rId47"/>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2" name="HUAWEI" initials="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BC340A"/>
    <a:srgbClr val="FE8900"/>
    <a:srgbClr val="4DD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8983" autoAdjust="0"/>
  </p:normalViewPr>
  <p:slideViewPr>
    <p:cSldViewPr showGuides="1">
      <p:cViewPr varScale="1">
        <p:scale>
          <a:sx n="76" d="100"/>
          <a:sy n="76" d="100"/>
        </p:scale>
        <p:origin x="1661" y="43"/>
      </p:cViewPr>
      <p:guideLst>
        <p:guide orient="horz" pos="2026"/>
        <p:guide pos="291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7" Type="http://schemas.openxmlformats.org/officeDocument/2006/relationships/tags" Target="tags/tag140.xml"/><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页眉占位符 20481"/>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p>
        </p:txBody>
      </p:sp>
      <p:sp>
        <p:nvSpPr>
          <p:cNvPr id="20483" name="日期占位符 20482"/>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p>
        </p:txBody>
      </p:sp>
      <p:sp>
        <p:nvSpPr>
          <p:cNvPr id="20484" name="幻灯片图像占位符 20483"/>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485" name="文本占位符 20484"/>
          <p:cNvSpPr>
            <a:spLocks noGrp="1"/>
          </p:cNvSpPr>
          <p:nvPr>
            <p:ph type="body" sz="quarter"/>
          </p:nvPr>
        </p:nvSpPr>
        <p:spPr>
          <a:xfrm>
            <a:off x="685800" y="4343400"/>
            <a:ext cx="5486400" cy="4114800"/>
          </a:xfrm>
          <a:prstGeom prst="rect">
            <a:avLst/>
          </a:prstGeom>
          <a:noFill/>
          <a:ln w="9525">
            <a:noFill/>
          </a:ln>
        </p:spPr>
        <p:txBody>
          <a:bodyPr anchor="t"/>
          <a:lstStyle/>
          <a:p>
            <a:pPr lvl="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20486" name="页脚占位符 20485"/>
          <p:cNvSpPr>
            <a:spLocks noGrp="1"/>
          </p:cNvSpPr>
          <p:nvPr>
            <p:ph type="ftr" sz="quarter" idx="4"/>
          </p:nvPr>
        </p:nvSpPr>
        <p:spPr>
          <a:xfrm>
            <a:off x="0" y="8685213"/>
            <a:ext cx="2971800" cy="457200"/>
          </a:xfrm>
          <a:prstGeom prst="rect">
            <a:avLst/>
          </a:prstGeom>
          <a:noFill/>
          <a:ln w="9525">
            <a:noFill/>
          </a:ln>
        </p:spPr>
        <p:txBody>
          <a:bodyPr anchor="b"/>
          <a:lstStyle/>
          <a:p>
            <a:pPr lvl="0" fontAlgn="base"/>
            <a:endParaRPr lang="zh-CN" altLang="en-US" sz="1200" strike="noStrike" noProof="1"/>
          </a:p>
        </p:txBody>
      </p:sp>
      <p:sp>
        <p:nvSpPr>
          <p:cNvPr id="20487" name="灯片编号占位符 20486"/>
          <p:cNvSpPr>
            <a:spLocks noGrp="1"/>
          </p:cNvSpPr>
          <p:nvPr>
            <p:ph type="sldNum" sz="quarter" idx="5"/>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Tahoma" panose="020B0604030504040204" pitchFamily="34" charset="0"/>
                <a:ea typeface="宋体" panose="02010600030101010101" pitchFamily="2" charset="-122"/>
                <a:cs typeface="+mn-cs"/>
              </a:rPr>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3554" name="幻灯片图像占位符 444417"/>
          <p:cNvSpPr>
            <a:spLocks noGrp="1" noRot="1" noChangeAspect="1" noTextEdit="1"/>
          </p:cNvSpPr>
          <p:nvPr>
            <p:ph type="sldImg"/>
          </p:nvPr>
        </p:nvSpPr>
        <p:spPr>
          <a:xfrm>
            <a:off x="1912938" y="692150"/>
            <a:ext cx="3032125" cy="2273300"/>
          </a:xfrm>
          <a:ln w="12700">
            <a:solidFill>
              <a:schemeClr val="tx1"/>
            </a:solidFill>
          </a:ln>
        </p:spPr>
      </p:sp>
      <p:sp>
        <p:nvSpPr>
          <p:cNvPr id="23555" name="文本占位符 444418"/>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3.png"/><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6.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1.png"/><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image" Target="../media/image2.png"/><Relationship Id="rId6" Type="http://schemas.openxmlformats.org/officeDocument/2006/relationships/tags" Target="../tags/tag51.xml"/><Relationship Id="rId5" Type="http://schemas.openxmlformats.org/officeDocument/2006/relationships/image" Target="../media/image1.png"/><Relationship Id="rId4" Type="http://schemas.openxmlformats.org/officeDocument/2006/relationships/tags" Target="../tags/tag50.xml"/><Relationship Id="rId3" Type="http://schemas.openxmlformats.org/officeDocument/2006/relationships/image" Target="../media/image11.png"/><Relationship Id="rId2" Type="http://schemas.openxmlformats.org/officeDocument/2006/relationships/tags" Target="../tags/tag49.xml"/><Relationship Id="rId10" Type="http://schemas.openxmlformats.org/officeDocument/2006/relationships/tags" Target="../tags/tag5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12.png"/><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media/image13.png"/><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9.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9.png"/><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14.png"/><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image" Target="../media/image15.png"/><Relationship Id="rId2" Type="http://schemas.openxmlformats.org/officeDocument/2006/relationships/tags" Target="../tags/tag79.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image" Target="../media/image17.png"/><Relationship Id="rId5" Type="http://schemas.openxmlformats.org/officeDocument/2006/relationships/tags" Target="../tags/tag86.xml"/><Relationship Id="rId4" Type="http://schemas.openxmlformats.org/officeDocument/2006/relationships/image" Target="../media/image16.png"/><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image" Target="../media/image4.png"/><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1.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image" Target="../media/image6.png"/><Relationship Id="rId4" Type="http://schemas.openxmlformats.org/officeDocument/2006/relationships/tags" Target="../tags/tag16.xml"/><Relationship Id="rId3" Type="http://schemas.openxmlformats.org/officeDocument/2006/relationships/image" Target="../media/image5.png"/><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image" Target="../media/image5.png"/><Relationship Id="rId4" Type="http://schemas.openxmlformats.org/officeDocument/2006/relationships/tags" Target="../tags/tag21.xml"/><Relationship Id="rId3" Type="http://schemas.openxmlformats.org/officeDocument/2006/relationships/image" Target="../media/image6.png"/><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image" Target="../media/image8.png"/><Relationship Id="rId4" Type="http://schemas.openxmlformats.org/officeDocument/2006/relationships/tags" Target="../tags/tag26.xml"/><Relationship Id="rId3" Type="http://schemas.openxmlformats.org/officeDocument/2006/relationships/image" Target="../media/image7.png"/><Relationship Id="rId2" Type="http://schemas.openxmlformats.org/officeDocument/2006/relationships/tags" Target="../tags/tag25.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9.png"/><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9.png"/><Relationship Id="rId4" Type="http://schemas.openxmlformats.org/officeDocument/2006/relationships/tags" Target="../tags/tag41.xml"/><Relationship Id="rId3" Type="http://schemas.openxmlformats.org/officeDocument/2006/relationships/image" Target="../media/image10.png"/><Relationship Id="rId2" Type="http://schemas.openxmlformats.org/officeDocument/2006/relationships/tags" Target="../tags/tag4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051" name="组合 3"/>
          <p:cNvGrpSpPr/>
          <p:nvPr/>
        </p:nvGrpSpPr>
        <p:grpSpPr>
          <a:xfrm>
            <a:off x="0" y="0"/>
            <a:ext cx="9144000" cy="7454900"/>
            <a:chOff x="0" y="0"/>
            <a:chExt cx="19200" cy="11740"/>
          </a:xfrm>
        </p:grpSpPr>
        <p:grpSp>
          <p:nvGrpSpPr>
            <p:cNvPr id="2052" name="组合 5"/>
            <p:cNvGrpSpPr/>
            <p:nvPr userDrawn="1"/>
          </p:nvGrpSpPr>
          <p:grpSpPr>
            <a:xfrm>
              <a:off x="0" y="0"/>
              <a:ext cx="19200" cy="3223"/>
              <a:chOff x="0" y="0"/>
              <a:chExt cx="12192000" cy="2046605"/>
            </a:xfrm>
          </p:grpSpPr>
          <p:pic>
            <p:nvPicPr>
              <p:cNvPr id="2053" name="图片 6"/>
              <p:cNvPicPr>
                <a:picLocks noChangeAspect="1"/>
              </p:cNvPicPr>
              <p:nvPr userDrawn="1">
                <p:custDataLst>
                  <p:tags r:id="rId2"/>
                </p:custDataLst>
              </p:nvPr>
            </p:nvPicPr>
            <p:blipFill>
              <a:blip r:embed="rId3"/>
              <a:stretch>
                <a:fillRect/>
              </a:stretch>
            </p:blipFill>
            <p:spPr>
              <a:xfrm>
                <a:off x="0" y="0"/>
                <a:ext cx="12192000" cy="2046605"/>
              </a:xfrm>
              <a:prstGeom prst="rect">
                <a:avLst/>
              </a:prstGeom>
              <a:noFill/>
              <a:ln w="9525">
                <a:noFill/>
              </a:ln>
            </p:spPr>
          </p:pic>
          <p:pic>
            <p:nvPicPr>
              <p:cNvPr id="2054" name="图片 8"/>
              <p:cNvPicPr>
                <a:picLocks noChangeAspect="1"/>
              </p:cNvPicPr>
              <p:nvPr userDrawn="1">
                <p:custDataLst>
                  <p:tags r:id="rId4"/>
                </p:custDataLst>
              </p:nvPr>
            </p:nvPicPr>
            <p:blipFill>
              <a:blip r:embed="rId5"/>
              <a:stretch>
                <a:fillRect/>
              </a:stretch>
            </p:blipFill>
            <p:spPr>
              <a:xfrm>
                <a:off x="0" y="10686"/>
                <a:ext cx="12192000" cy="1704978"/>
              </a:xfrm>
              <a:prstGeom prst="rect">
                <a:avLst/>
              </a:prstGeom>
              <a:noFill/>
              <a:ln w="9525">
                <a:noFill/>
              </a:ln>
            </p:spPr>
          </p:pic>
        </p:grpSp>
        <p:pic>
          <p:nvPicPr>
            <p:cNvPr id="2055" name="图片 7"/>
            <p:cNvPicPr>
              <a:picLocks noChangeAspect="1"/>
            </p:cNvPicPr>
            <p:nvPr userDrawn="1">
              <p:custDataLst>
                <p:tags r:id="rId6"/>
              </p:custDataLst>
            </p:nvPr>
          </p:nvPicPr>
          <p:blipFill>
            <a:blip r:embed="rId7"/>
            <a:stretch>
              <a:fillRect/>
            </a:stretch>
          </p:blipFill>
          <p:spPr>
            <a:xfrm>
              <a:off x="0" y="9728"/>
              <a:ext cx="19200" cy="2012"/>
            </a:xfrm>
            <a:prstGeom prst="rect">
              <a:avLst/>
            </a:prstGeom>
            <a:noFill/>
            <a:ln w="9525">
              <a:noFill/>
            </a:ln>
          </p:spPr>
        </p:pic>
      </p:grpSp>
      <p:sp>
        <p:nvSpPr>
          <p:cNvPr id="3" name="副标题 2"/>
          <p:cNvSpPr>
            <a:spLocks noGrp="1"/>
          </p:cNvSpPr>
          <p:nvPr>
            <p:ph type="subTitle" idx="1" hasCustomPrompt="1"/>
          </p:nvPr>
        </p:nvSpPr>
        <p:spPr>
          <a:xfrm>
            <a:off x="1662589" y="3503930"/>
            <a:ext cx="5819299" cy="491490"/>
          </a:xfrm>
        </p:spPr>
        <p:txBody>
          <a:bodyPr lIns="90000" tIns="46800" rIns="90000" bIns="46800">
            <a:normAutofit/>
          </a:bodyPr>
          <a:lstStyle>
            <a:lvl1pPr marL="0" indent="0" algn="ctr" eaLnBrk="1" fontAlgn="auto" latinLnBrk="0" hangingPunct="1">
              <a:lnSpc>
                <a:spcPct val="100000"/>
              </a:lnSpc>
              <a:buNone/>
              <a:defRPr sz="15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单击此处编辑副标题</a:t>
            </a:r>
            <a:endParaRPr lang="zh-CN" altLang="en-US" strike="noStrike" noProof="1"/>
          </a:p>
        </p:txBody>
      </p:sp>
      <p:sp>
        <p:nvSpPr>
          <p:cNvPr id="2" name="标题 1"/>
          <p:cNvSpPr>
            <a:spLocks noGrp="1"/>
          </p:cNvSpPr>
          <p:nvPr>
            <p:ph type="ctrTitle" hasCustomPrompt="1"/>
          </p:nvPr>
        </p:nvSpPr>
        <p:spPr>
          <a:xfrm>
            <a:off x="1662351" y="2292046"/>
            <a:ext cx="5819299" cy="1150960"/>
          </a:xfrm>
        </p:spPr>
        <p:txBody>
          <a:bodyPr lIns="90000" tIns="46800" rIns="90000" bIns="46800" anchor="b" anchorCtr="0">
            <a:noAutofit/>
          </a:bodyPr>
          <a:lstStyle>
            <a:lvl1pPr algn="ctr">
              <a:defRPr sz="4500" spc="600" baseline="0">
                <a:solidFill>
                  <a:schemeClr val="accent1"/>
                </a:solidFill>
                <a:ea typeface="汉仪旗黑-85S" panose="00020600040101010101" pitchFamily="18" charset="-122"/>
              </a:defRPr>
            </a:lvl1pPr>
          </a:lstStyle>
          <a:p>
            <a:pPr fontAlgn="auto"/>
            <a:r>
              <a:rPr lang="zh-CN" altLang="en-US" strike="noStrike" noProof="1"/>
              <a:t>单击此处编辑标题</a:t>
            </a:r>
            <a:endParaRPr lang="zh-CN" altLang="en-US" strike="noStrike" noProof="1"/>
          </a:p>
        </p:txBody>
      </p:sp>
      <p:sp>
        <p:nvSpPr>
          <p:cNvPr id="5" name="文本占位符 4"/>
          <p:cNvSpPr>
            <a:spLocks noGrp="1"/>
          </p:cNvSpPr>
          <p:nvPr>
            <p:ph type="body" sz="quarter" idx="13" hasCustomPrompt="1"/>
          </p:nvPr>
        </p:nvSpPr>
        <p:spPr>
          <a:xfrm>
            <a:off x="3383279" y="4490846"/>
            <a:ext cx="1037320"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14" name="文本占位符 13"/>
          <p:cNvSpPr>
            <a:spLocks noGrp="1"/>
          </p:cNvSpPr>
          <p:nvPr>
            <p:ph type="body" sz="quarter" idx="14" hasCustomPrompt="1"/>
          </p:nvPr>
        </p:nvSpPr>
        <p:spPr>
          <a:xfrm>
            <a:off x="4572000" y="4490846"/>
            <a:ext cx="1037319"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16" name="日期占位符 15"/>
          <p:cNvSpPr>
            <a:spLocks noGrp="1"/>
          </p:cNvSpPr>
          <p:nvPr>
            <p:ph type="dt" sz="half" idx="10"/>
            <p:custDataLst>
              <p:tags r:id="rId8"/>
            </p:custDataLst>
          </p:nvPr>
        </p:nvSpPr>
        <p:spPr>
          <a:xfrm>
            <a:off x="660400" y="6350000"/>
            <a:ext cx="2024063"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9"/>
            </p:custDataLst>
          </p:nvPr>
        </p:nvSpPr>
        <p:spPr>
          <a:xfrm>
            <a:off x="3087688" y="6350000"/>
            <a:ext cx="2968625"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endParaRPr lang="zh-CN" altLang="en-US" strike="noStrike" noProof="1"/>
          </a:p>
        </p:txBody>
      </p:sp>
      <p:sp>
        <p:nvSpPr>
          <p:cNvPr id="18" name="灯片编号占位符 17"/>
          <p:cNvSpPr>
            <a:spLocks noGrp="1"/>
          </p:cNvSpPr>
          <p:nvPr>
            <p:ph type="sldNum" sz="quarter" idx="12"/>
            <p:custDataLst>
              <p:tags r:id="rId10"/>
            </p:custDataLst>
          </p:nvPr>
        </p:nvSpPr>
        <p:spPr>
          <a:xfrm>
            <a:off x="6457950" y="6350000"/>
            <a:ext cx="2025650"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1267" name="图片 5"/>
          <p:cNvPicPr>
            <a:picLocks noChangeAspect="1"/>
          </p:cNvPicPr>
          <p:nvPr>
            <p:custDataLst>
              <p:tags r:id="rId2"/>
            </p:custDataLst>
          </p:nvPr>
        </p:nvPicPr>
        <p:blipFill>
          <a:blip r:embed="rId3"/>
          <a:stretch>
            <a:fillRect/>
          </a:stretch>
        </p:blipFill>
        <p:spPr>
          <a:xfrm>
            <a:off x="0" y="-15875"/>
            <a:ext cx="9144000" cy="2047875"/>
          </a:xfrm>
          <a:prstGeom prst="rect">
            <a:avLst/>
          </a:prstGeom>
          <a:noFill/>
          <a:ln w="9525">
            <a:noFill/>
          </a:ln>
        </p:spPr>
      </p:pic>
      <p:sp>
        <p:nvSpPr>
          <p:cNvPr id="7" name="内容占位符 6"/>
          <p:cNvSpPr>
            <a:spLocks noGrp="1"/>
          </p:cNvSpPr>
          <p:nvPr>
            <p:ph sz="quarter" idx="13"/>
          </p:nvPr>
        </p:nvSpPr>
        <p:spPr>
          <a:xfrm>
            <a:off x="502448" y="952508"/>
            <a:ext cx="8139178"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2291" name="图片 9"/>
          <p:cNvPicPr>
            <a:picLocks noChangeAspect="1"/>
          </p:cNvPicPr>
          <p:nvPr>
            <p:custDataLst>
              <p:tags r:id="rId2"/>
            </p:custDataLst>
          </p:nvPr>
        </p:nvPicPr>
        <p:blipFill>
          <a:blip r:embed="rId3"/>
          <a:stretch>
            <a:fillRect/>
          </a:stretch>
        </p:blipFill>
        <p:spPr>
          <a:xfrm>
            <a:off x="0" y="6176963"/>
            <a:ext cx="9144000" cy="1166812"/>
          </a:xfrm>
          <a:prstGeom prst="rect">
            <a:avLst/>
          </a:prstGeom>
          <a:noFill/>
          <a:ln w="9525">
            <a:noFill/>
          </a:ln>
        </p:spPr>
      </p:pic>
      <p:pic>
        <p:nvPicPr>
          <p:cNvPr id="12292" name="图片 5"/>
          <p:cNvPicPr>
            <a:picLocks noChangeAspect="1"/>
          </p:cNvPicPr>
          <p:nvPr>
            <p:custDataLst>
              <p:tags r:id="rId4"/>
            </p:custDataLst>
          </p:nvPr>
        </p:nvPicPr>
        <p:blipFill>
          <a:blip r:embed="rId5"/>
          <a:stretch>
            <a:fillRect/>
          </a:stretch>
        </p:blipFill>
        <p:spPr>
          <a:xfrm>
            <a:off x="0" y="34925"/>
            <a:ext cx="9144000" cy="2047875"/>
          </a:xfrm>
          <a:prstGeom prst="rect">
            <a:avLst/>
          </a:prstGeom>
          <a:noFill/>
          <a:ln w="9525">
            <a:noFill/>
          </a:ln>
        </p:spPr>
      </p:pic>
      <p:pic>
        <p:nvPicPr>
          <p:cNvPr id="12293" name="图片 8"/>
          <p:cNvPicPr>
            <a:picLocks noChangeAspect="1"/>
          </p:cNvPicPr>
          <p:nvPr>
            <p:custDataLst>
              <p:tags r:id="rId6"/>
            </p:custDataLst>
          </p:nvPr>
        </p:nvPicPr>
        <p:blipFill>
          <a:blip r:embed="rId7"/>
          <a:stretch>
            <a:fillRect/>
          </a:stretch>
        </p:blipFill>
        <p:spPr>
          <a:xfrm>
            <a:off x="0" y="0"/>
            <a:ext cx="9144000" cy="1704975"/>
          </a:xfrm>
          <a:prstGeom prst="rect">
            <a:avLst/>
          </a:prstGeom>
          <a:noFill/>
          <a:ln w="9525">
            <a:noFill/>
          </a:ln>
        </p:spPr>
      </p:pic>
      <p:sp>
        <p:nvSpPr>
          <p:cNvPr id="2" name="标题 1"/>
          <p:cNvSpPr>
            <a:spLocks noGrp="1"/>
          </p:cNvSpPr>
          <p:nvPr>
            <p:ph type="title" hasCustomPrompt="1"/>
          </p:nvPr>
        </p:nvSpPr>
        <p:spPr>
          <a:xfrm>
            <a:off x="2344229" y="2421777"/>
            <a:ext cx="445554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fontAlgn="auto"/>
            <a:r>
              <a:rPr strike="noStrike" noProof="1">
                <a:sym typeface="+mn-ea"/>
              </a:rPr>
              <a:t>编辑标题</a:t>
            </a:r>
            <a:endParaRPr strike="noStrike" noProof="1">
              <a:sym typeface="+mn-ea"/>
            </a:endParaRPr>
          </a:p>
        </p:txBody>
      </p:sp>
      <p:sp>
        <p:nvSpPr>
          <p:cNvPr id="13" name="文本占位符 12"/>
          <p:cNvSpPr>
            <a:spLocks noGrp="1"/>
          </p:cNvSpPr>
          <p:nvPr>
            <p:ph type="body" sz="quarter" idx="13" hasCustomPrompt="1"/>
          </p:nvPr>
        </p:nvSpPr>
        <p:spPr>
          <a:xfrm>
            <a:off x="3474527" y="4417887"/>
            <a:ext cx="976576" cy="485285"/>
          </a:xfrm>
          <a:solidFill>
            <a:schemeClr val="accent1"/>
          </a:solidFill>
        </p:spPr>
        <p:txBody>
          <a:bodyPr/>
          <a:lstStyle>
            <a:lvl1pPr marL="0" indent="0" algn="r">
              <a:buNone/>
              <a:defRPr>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15" name="文本占位符 14"/>
          <p:cNvSpPr>
            <a:spLocks noGrp="1"/>
          </p:cNvSpPr>
          <p:nvPr>
            <p:ph type="body" sz="quarter" idx="14" hasCustomPrompt="1"/>
          </p:nvPr>
        </p:nvSpPr>
        <p:spPr>
          <a:xfrm>
            <a:off x="4692899" y="4417887"/>
            <a:ext cx="976577" cy="485285"/>
          </a:xfrm>
          <a:ln>
            <a:solidFill>
              <a:schemeClr val="accent1"/>
            </a:solidFill>
          </a:ln>
        </p:spPr>
        <p:txBody>
          <a:bodyPr/>
          <a:lstStyle>
            <a:lvl1pPr marL="0" indent="0">
              <a:buNone/>
              <a:defRPr>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3315" name="图片 17"/>
          <p:cNvPicPr>
            <a:picLocks noChangeAspect="1"/>
          </p:cNvPicPr>
          <p:nvPr>
            <p:custDataLst>
              <p:tags r:id="rId2"/>
            </p:custDataLst>
          </p:nvPr>
        </p:nvPicPr>
        <p:blipFill>
          <a:blip r:embed="rId3"/>
          <a:stretch>
            <a:fillRect/>
          </a:stretch>
        </p:blipFill>
        <p:spPr>
          <a:xfrm>
            <a:off x="0" y="6176963"/>
            <a:ext cx="9144000" cy="1316037"/>
          </a:xfrm>
          <a:prstGeom prst="rect">
            <a:avLst/>
          </a:prstGeom>
          <a:noFill/>
          <a:ln w="9525">
            <a:noFill/>
          </a:ln>
        </p:spPr>
      </p:pic>
      <p:sp>
        <p:nvSpPr>
          <p:cNvPr id="2" name="标题 1"/>
          <p:cNvSpPr>
            <a:spLocks noGrp="1"/>
          </p:cNvSpPr>
          <p:nvPr>
            <p:ph type="title"/>
          </p:nvPr>
        </p:nvSpPr>
        <p:spPr/>
        <p:txBody>
          <a:bodyPr>
            <a:noAutofit/>
          </a:bodyPr>
          <a:lstStyle>
            <a:lvl1pPr>
              <a:defRPr sz="18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fld id="{760FBDFE-C587-4B4C-A407-44438C67B59E}" type="datetimeFigureOut">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fld id="{49AE70B2-8BF9-45C0-BB95-33D1B9D3A854}" type="slidenum">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2"/>
            </p:custDataLst>
          </p:nvPr>
        </p:nvSpPr>
        <p:spPr>
          <a:xfrm>
            <a:off x="214313" y="273050"/>
            <a:ext cx="8712200"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baseline="0" noProof="1">
              <a:latin typeface="Arial" panose="020B0604020202020204" pitchFamily="34" charset="0"/>
              <a:ea typeface="微软雅黑" panose="020B0503020204020204" charset="-122"/>
              <a:sym typeface="+mn-ea"/>
            </a:endParaRPr>
          </a:p>
        </p:txBody>
      </p:sp>
      <p:pic>
        <p:nvPicPr>
          <p:cNvPr id="14340" name="图片 9" descr="C:\Users\kingsoft\Desktop\图片7副本.png图片7副本"/>
          <p:cNvPicPr>
            <a:picLocks noChangeAspect="1"/>
          </p:cNvPicPr>
          <p:nvPr>
            <p:custDataLst>
              <p:tags r:id="rId3"/>
            </p:custDataLst>
          </p:nvPr>
        </p:nvPicPr>
        <p:blipFill>
          <a:blip r:embed="rId4"/>
          <a:stretch>
            <a:fillRect/>
          </a:stretch>
        </p:blipFill>
        <p:spPr>
          <a:xfrm flipH="1">
            <a:off x="5303838" y="4933950"/>
            <a:ext cx="3622675" cy="1651000"/>
          </a:xfrm>
          <a:prstGeom prst="rect">
            <a:avLst/>
          </a:prstGeom>
          <a:noFill/>
          <a:ln w="9525">
            <a:noFill/>
          </a:ln>
        </p:spPr>
      </p:pic>
      <p:sp>
        <p:nvSpPr>
          <p:cNvPr id="2" name="标题 1"/>
          <p:cNvSpPr>
            <a:spLocks noGrp="1"/>
          </p:cNvSpPr>
          <p:nvPr>
            <p:ph type="title" hasCustomPrompt="1"/>
          </p:nvPr>
        </p:nvSpPr>
        <p:spPr>
          <a:xfrm>
            <a:off x="961200" y="1249200"/>
            <a:ext cx="7219800" cy="723600"/>
          </a:xfrm>
        </p:spPr>
        <p:txBody>
          <a:bodyPr anchor="ct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单击此处编辑标题</a:t>
            </a:r>
            <a:endParaRPr lang="zh-CN" altLang="en-US" strike="noStrike" noProof="1"/>
          </a:p>
        </p:txBody>
      </p:sp>
      <p:sp>
        <p:nvSpPr>
          <p:cNvPr id="7" name="内容占位符 6"/>
          <p:cNvSpPr>
            <a:spLocks noGrp="1"/>
          </p:cNvSpPr>
          <p:nvPr>
            <p:ph sz="quarter" idx="13"/>
          </p:nvPr>
        </p:nvSpPr>
        <p:spPr>
          <a:xfrm>
            <a:off x="960835" y="2163600"/>
            <a:ext cx="7219950" cy="3445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t>第二级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olidFill>
                <a:schemeClr val="accent1"/>
              </a:solidFill>
              <a:sym typeface="+mn-ea"/>
            </a:endParaRPr>
          </a:p>
        </p:txBody>
      </p:sp>
      <p:pic>
        <p:nvPicPr>
          <p:cNvPr id="15364" name="图片 9" descr="C:\Users\kingsoft\Desktop\图片7副本.png图片7副本"/>
          <p:cNvPicPr>
            <a:picLocks noChangeAspect="1"/>
          </p:cNvPicPr>
          <p:nvPr>
            <p:custDataLst>
              <p:tags r:id="rId3"/>
            </p:custDataLst>
          </p:nvPr>
        </p:nvPicPr>
        <p:blipFill>
          <a:blip r:embed="rId4"/>
          <a:stretch>
            <a:fillRect/>
          </a:stretch>
        </p:blipFill>
        <p:spPr>
          <a:xfrm flipH="1">
            <a:off x="6173788" y="5327650"/>
            <a:ext cx="2970212" cy="1530350"/>
          </a:xfrm>
          <a:prstGeom prst="rect">
            <a:avLst/>
          </a:prstGeom>
          <a:noFill/>
          <a:ln w="9525">
            <a:noFill/>
          </a:ln>
        </p:spPr>
      </p:pic>
      <p:sp>
        <p:nvSpPr>
          <p:cNvPr id="2" name="标题 1"/>
          <p:cNvSpPr>
            <a:spLocks noGrp="1"/>
          </p:cNvSpPr>
          <p:nvPr>
            <p:ph type="title" hasCustomPrompt="1"/>
          </p:nvPr>
        </p:nvSpPr>
        <p:spPr>
          <a:xfrm>
            <a:off x="437400" y="770400"/>
            <a:ext cx="2970000" cy="882000"/>
          </a:xfrm>
        </p:spPr>
        <p:txBody>
          <a:bodyPr anchor="ct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单击编辑标题</a:t>
            </a:r>
            <a:endParaRPr lang="zh-CN" altLang="en-US" strike="noStrike" noProof="1"/>
          </a:p>
        </p:txBody>
      </p:sp>
      <p:sp>
        <p:nvSpPr>
          <p:cNvPr id="7" name="文本占位符 6"/>
          <p:cNvSpPr>
            <a:spLocks noGrp="1"/>
          </p:cNvSpPr>
          <p:nvPr>
            <p:ph type="body" sz="quarter" idx="13"/>
          </p:nvPr>
        </p:nvSpPr>
        <p:spPr>
          <a:xfrm>
            <a:off x="440100" y="1764000"/>
            <a:ext cx="2967300" cy="4093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内容占位符 8"/>
          <p:cNvSpPr>
            <a:spLocks noGrp="1"/>
          </p:cNvSpPr>
          <p:nvPr>
            <p:ph sz="quarter" idx="14"/>
          </p:nvPr>
        </p:nvSpPr>
        <p:spPr>
          <a:xfrm>
            <a:off x="3825900" y="769938"/>
            <a:ext cx="4860000" cy="5087937"/>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pic>
        <p:nvPicPr>
          <p:cNvPr id="16388" name="图片 15" descr="C:\Users\kingsoft\Desktop\图片7副本.png图片7副本"/>
          <p:cNvPicPr>
            <a:picLocks noChangeAspect="1"/>
          </p:cNvPicPr>
          <p:nvPr>
            <p:custDataLst>
              <p:tags r:id="rId3"/>
            </p:custDataLst>
          </p:nvPr>
        </p:nvPicPr>
        <p:blipFill>
          <a:blip r:embed="rId4"/>
          <a:stretch>
            <a:fillRect/>
          </a:stretch>
        </p:blipFill>
        <p:spPr>
          <a:xfrm flipH="1">
            <a:off x="6173788" y="5327650"/>
            <a:ext cx="2970212" cy="1530350"/>
          </a:xfrm>
          <a:prstGeom prst="rect">
            <a:avLst/>
          </a:prstGeom>
          <a:noFill/>
          <a:ln w="9525">
            <a:noFill/>
          </a:ln>
        </p:spPr>
      </p:pic>
      <p:sp>
        <p:nvSpPr>
          <p:cNvPr id="2" name="标题 1"/>
          <p:cNvSpPr>
            <a:spLocks noGrp="1"/>
          </p:cNvSpPr>
          <p:nvPr>
            <p:ph type="title"/>
          </p:nvPr>
        </p:nvSpPr>
        <p:spPr>
          <a:xfrm>
            <a:off x="459000" y="781200"/>
            <a:ext cx="8232300" cy="626400"/>
          </a:xfrm>
        </p:spPr>
        <p:txBody>
          <a:bodyPr anchor="ct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459000" y="1659600"/>
            <a:ext cx="8231981"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endParaRPr lang="zh-CN" altLang="en-US" strike="noStrike" noProof="1"/>
          </a:p>
        </p:txBody>
      </p:sp>
      <p:sp>
        <p:nvSpPr>
          <p:cNvPr id="9" name="内容占位符 8"/>
          <p:cNvSpPr>
            <a:spLocks noGrp="1"/>
          </p:cNvSpPr>
          <p:nvPr>
            <p:ph sz="quarter" idx="14"/>
          </p:nvPr>
        </p:nvSpPr>
        <p:spPr>
          <a:xfrm>
            <a:off x="459581" y="2808000"/>
            <a:ext cx="8224200" cy="34308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7411" name="图片 17"/>
          <p:cNvPicPr>
            <a:picLocks noChangeAspect="1"/>
          </p:cNvPicPr>
          <p:nvPr>
            <p:custDataLst>
              <p:tags r:id="rId2"/>
            </p:custDataLst>
          </p:nvPr>
        </p:nvPicPr>
        <p:blipFill>
          <a:blip r:embed="rId3"/>
          <a:stretch>
            <a:fillRect/>
          </a:stretch>
        </p:blipFill>
        <p:spPr>
          <a:xfrm>
            <a:off x="3175" y="0"/>
            <a:ext cx="9144000" cy="1974850"/>
          </a:xfrm>
          <a:prstGeom prst="rect">
            <a:avLst/>
          </a:prstGeom>
          <a:noFill/>
          <a:ln w="9525">
            <a:noFill/>
          </a:ln>
        </p:spPr>
      </p:pic>
      <p:sp>
        <p:nvSpPr>
          <p:cNvPr id="13" name="矩形 12"/>
          <p:cNvSpPr/>
          <p:nvPr>
            <p:custDataLst>
              <p:tags r:id="rId4"/>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453600" y="669600"/>
            <a:ext cx="8232300" cy="565200"/>
          </a:xfrm>
        </p:spPr>
        <p:txBody>
          <a:bodyPr anchor="ct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内容占位符 6"/>
          <p:cNvSpPr>
            <a:spLocks noGrp="1"/>
          </p:cNvSpPr>
          <p:nvPr>
            <p:ph sz="quarter" idx="13"/>
          </p:nvPr>
        </p:nvSpPr>
        <p:spPr>
          <a:xfrm>
            <a:off x="453628" y="1681200"/>
            <a:ext cx="8243100" cy="3211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文本占位符 8"/>
          <p:cNvSpPr>
            <a:spLocks noGrp="1"/>
          </p:cNvSpPr>
          <p:nvPr>
            <p:ph type="body" sz="quarter" idx="14"/>
          </p:nvPr>
        </p:nvSpPr>
        <p:spPr>
          <a:xfrm>
            <a:off x="445500" y="5180400"/>
            <a:ext cx="82512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8435" name="图片 17"/>
          <p:cNvPicPr>
            <a:picLocks noChangeAspect="1"/>
          </p:cNvPicPr>
          <p:nvPr>
            <p:custDataLst>
              <p:tags r:id="rId2"/>
            </p:custDataLst>
          </p:nvPr>
        </p:nvPicPr>
        <p:blipFill>
          <a:blip r:embed="rId3"/>
          <a:stretch>
            <a:fillRect/>
          </a:stretch>
        </p:blipFill>
        <p:spPr>
          <a:xfrm>
            <a:off x="0" y="6242050"/>
            <a:ext cx="9144000" cy="1231900"/>
          </a:xfrm>
          <a:prstGeom prst="rect">
            <a:avLst/>
          </a:prstGeom>
          <a:noFill/>
          <a:ln w="9525">
            <a:noFill/>
          </a:ln>
        </p:spPr>
      </p:pic>
      <p:sp>
        <p:nvSpPr>
          <p:cNvPr id="15" name="矩形 14"/>
          <p:cNvSpPr/>
          <p:nvPr>
            <p:custDataLst>
              <p:tags r:id="rId4"/>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buClrTx/>
              <a:buSzTx/>
              <a:buFontTx/>
            </a:pPr>
            <a:endParaRPr lang="en-US" altLang="zh-CN" sz="100" strike="noStrike" noProof="1">
              <a:latin typeface="Viner Hand ITC" panose="03070502030502020203" charset="0"/>
              <a:cs typeface="Viner Hand ITC" panose="03070502030502020203" charset="0"/>
              <a:sym typeface="+mn-ea"/>
            </a:endParaRPr>
          </a:p>
        </p:txBody>
      </p:sp>
      <p:sp>
        <p:nvSpPr>
          <p:cNvPr id="2" name="标题 1"/>
          <p:cNvSpPr>
            <a:spLocks noGrp="1"/>
          </p:cNvSpPr>
          <p:nvPr>
            <p:ph type="title"/>
          </p:nvPr>
        </p:nvSpPr>
        <p:spPr>
          <a:xfrm>
            <a:off x="434700" y="237600"/>
            <a:ext cx="8278200" cy="441964"/>
          </a:xfrm>
        </p:spPr>
        <p:txBody>
          <a:bodyPr>
            <a:normAutofit/>
          </a:bodyPr>
          <a:lstStyle>
            <a:lvl1pPr>
              <a:defRPr sz="21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内容占位符 6"/>
          <p:cNvSpPr>
            <a:spLocks noGrp="1"/>
          </p:cNvSpPr>
          <p:nvPr>
            <p:ph sz="quarter" idx="13"/>
          </p:nvPr>
        </p:nvSpPr>
        <p:spPr>
          <a:xfrm>
            <a:off x="434700" y="1663200"/>
            <a:ext cx="40068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内容占位符 8"/>
          <p:cNvSpPr>
            <a:spLocks noGrp="1"/>
          </p:cNvSpPr>
          <p:nvPr>
            <p:ph sz="quarter" idx="14"/>
          </p:nvPr>
        </p:nvSpPr>
        <p:spPr>
          <a:xfrm>
            <a:off x="4681800" y="1663200"/>
            <a:ext cx="40257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11" name="文本占位符 10"/>
          <p:cNvSpPr>
            <a:spLocks noGrp="1"/>
          </p:cNvSpPr>
          <p:nvPr>
            <p:ph type="body" sz="quarter" idx="15"/>
          </p:nvPr>
        </p:nvSpPr>
        <p:spPr>
          <a:xfrm>
            <a:off x="429300" y="4816800"/>
            <a:ext cx="40068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a:t>单击此处编辑母版文本样式</a:t>
            </a:r>
            <a:endParaRPr lang="zh-CN" altLang="en-US" strike="noStrike" noProof="1"/>
          </a:p>
        </p:txBody>
      </p:sp>
      <p:sp>
        <p:nvSpPr>
          <p:cNvPr id="13" name="文本占位符 12"/>
          <p:cNvSpPr>
            <a:spLocks noGrp="1"/>
          </p:cNvSpPr>
          <p:nvPr>
            <p:ph type="body" sz="quarter" idx="16"/>
          </p:nvPr>
        </p:nvSpPr>
        <p:spPr>
          <a:xfrm>
            <a:off x="4689900" y="4813200"/>
            <a:ext cx="40257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a:t>单击此处编辑母版文本样式</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2" name="矩形 11"/>
          <p:cNvSpPr/>
          <p:nvPr>
            <p:custDataLst>
              <p:tags r:id="rId2"/>
            </p:custDataLst>
          </p:nvPr>
        </p:nvSpPr>
        <p:spPr>
          <a:xfrm>
            <a:off x="0" y="958850"/>
            <a:ext cx="9144000" cy="49403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pic>
        <p:nvPicPr>
          <p:cNvPr id="19460" name="图片 8" descr="C:\Users\kingsoft\Desktop\图片7副本.png图片7副本"/>
          <p:cNvPicPr>
            <a:picLocks noChangeAspect="1"/>
          </p:cNvPicPr>
          <p:nvPr>
            <p:custDataLst>
              <p:tags r:id="rId3"/>
            </p:custDataLst>
          </p:nvPr>
        </p:nvPicPr>
        <p:blipFill>
          <a:blip r:embed="rId4"/>
          <a:stretch>
            <a:fillRect/>
          </a:stretch>
        </p:blipFill>
        <p:spPr>
          <a:xfrm flipH="1">
            <a:off x="6321425" y="4916488"/>
            <a:ext cx="2822575" cy="982662"/>
          </a:xfrm>
          <a:prstGeom prst="rect">
            <a:avLst/>
          </a:prstGeom>
          <a:noFill/>
          <a:ln w="9525">
            <a:noFill/>
          </a:ln>
        </p:spPr>
      </p:pic>
      <p:pic>
        <p:nvPicPr>
          <p:cNvPr id="19461" name="图片 9" descr="C:\Users\kingsoft\Desktop\图片7副本.png图片7副本"/>
          <p:cNvPicPr>
            <a:picLocks noChangeAspect="1"/>
          </p:cNvPicPr>
          <p:nvPr>
            <p:custDataLst>
              <p:tags r:id="rId5"/>
            </p:custDataLst>
          </p:nvPr>
        </p:nvPicPr>
        <p:blipFill>
          <a:blip r:embed="rId6"/>
          <a:stretch>
            <a:fillRect/>
          </a:stretch>
        </p:blipFill>
        <p:spPr>
          <a:xfrm rot="-10800000" flipH="1">
            <a:off x="0" y="0"/>
            <a:ext cx="3535363" cy="1230313"/>
          </a:xfrm>
          <a:prstGeom prst="rect">
            <a:avLst/>
          </a:prstGeom>
          <a:noFill/>
          <a:ln w="9525">
            <a:noFill/>
          </a:ln>
        </p:spPr>
      </p:pic>
      <p:sp>
        <p:nvSpPr>
          <p:cNvPr id="2" name="标题 1"/>
          <p:cNvSpPr>
            <a:spLocks noGrp="1"/>
          </p:cNvSpPr>
          <p:nvPr>
            <p:ph type="title" hasCustomPrompt="1"/>
          </p:nvPr>
        </p:nvSpPr>
        <p:spPr>
          <a:xfrm>
            <a:off x="1142100" y="1339200"/>
            <a:ext cx="6858000" cy="2386800"/>
          </a:xfrm>
        </p:spPr>
        <p:txBody>
          <a:bodyPr anchor="b"/>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单击此处编辑标题</a:t>
            </a:r>
            <a:endParaRPr lang="zh-CN" altLang="en-US" strike="noStrike" noProof="1"/>
          </a:p>
        </p:txBody>
      </p:sp>
      <p:sp>
        <p:nvSpPr>
          <p:cNvPr id="7" name="文本占位符 6"/>
          <p:cNvSpPr>
            <a:spLocks noGrp="1"/>
          </p:cNvSpPr>
          <p:nvPr>
            <p:ph type="body" sz="quarter" idx="13"/>
          </p:nvPr>
        </p:nvSpPr>
        <p:spPr>
          <a:xfrm>
            <a:off x="1141810" y="3862800"/>
            <a:ext cx="6858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endParaRPr lang="zh-CN" altLang="en-US" strike="noStrike" noProof="1"/>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075" name="图片 6"/>
          <p:cNvPicPr>
            <a:picLocks noChangeAspect="1"/>
          </p:cNvPicPr>
          <p:nvPr>
            <p:custDataLst>
              <p:tags r:id="rId2"/>
            </p:custDataLst>
          </p:nvPr>
        </p:nvPicPr>
        <p:blipFill>
          <a:blip r:embed="rId3"/>
          <a:stretch>
            <a:fillRect/>
          </a:stretch>
        </p:blipFill>
        <p:spPr>
          <a:xfrm>
            <a:off x="0" y="6176963"/>
            <a:ext cx="9144000" cy="1325562"/>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idx="1"/>
          </p:nvPr>
        </p:nvSpPr>
        <p:spPr>
          <a:xfrm>
            <a:off x="502412" y="952508"/>
            <a:ext cx="8139178"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日期占位符 3"/>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099" name="图片 6"/>
          <p:cNvPicPr>
            <a:picLocks noChangeAspect="1"/>
          </p:cNvPicPr>
          <p:nvPr>
            <p:custDataLst>
              <p:tags r:id="rId2"/>
            </p:custDataLst>
          </p:nvPr>
        </p:nvPicPr>
        <p:blipFill>
          <a:blip r:embed="rId3"/>
          <a:stretch>
            <a:fillRect/>
          </a:stretch>
        </p:blipFill>
        <p:spPr>
          <a:xfrm>
            <a:off x="0" y="34925"/>
            <a:ext cx="9144000" cy="2047875"/>
          </a:xfrm>
          <a:prstGeom prst="rect">
            <a:avLst/>
          </a:prstGeom>
          <a:noFill/>
          <a:ln w="9525">
            <a:noFill/>
          </a:ln>
        </p:spPr>
      </p:pic>
      <p:sp>
        <p:nvSpPr>
          <p:cNvPr id="2" name="标题 1"/>
          <p:cNvSpPr>
            <a:spLocks noGrp="1"/>
          </p:cNvSpPr>
          <p:nvPr>
            <p:ph type="title" hasCustomPrompt="1"/>
          </p:nvPr>
        </p:nvSpPr>
        <p:spPr>
          <a:xfrm>
            <a:off x="3938615" y="2681555"/>
            <a:ext cx="2682787" cy="716508"/>
          </a:xfrm>
        </p:spPr>
        <p:txBody>
          <a:bodyPr lIns="90000" tIns="46800" rIns="90000" bIns="0" anchor="ctr" anchorCtr="0">
            <a:normAutofit/>
          </a:bodyPr>
          <a:lstStyle>
            <a:lvl1pPr algn="dist">
              <a:defRPr sz="33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pPr fontAlgn="auto"/>
            <a:r>
              <a:rPr lang="zh-CN" altLang="en-US" strike="noStrike" noProof="1"/>
              <a:t>编辑标题</a:t>
            </a:r>
            <a:endParaRPr lang="zh-CN" altLang="en-US" strike="noStrike" noProof="1"/>
          </a:p>
        </p:txBody>
      </p:sp>
      <p:sp>
        <p:nvSpPr>
          <p:cNvPr id="3" name="文本占位符 2"/>
          <p:cNvSpPr>
            <a:spLocks noGrp="1"/>
          </p:cNvSpPr>
          <p:nvPr>
            <p:ph type="body" idx="1" hasCustomPrompt="1"/>
          </p:nvPr>
        </p:nvSpPr>
        <p:spPr>
          <a:xfrm>
            <a:off x="3938615" y="3459937"/>
            <a:ext cx="2682788" cy="544296"/>
          </a:xfrm>
        </p:spPr>
        <p:txBody>
          <a:bodyPr lIns="90000" tIns="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a:t>单击此处编辑文本</a:t>
            </a:r>
            <a:endParaRPr lang="zh-CN" altLang="en-US" strike="noStrike" noProof="1"/>
          </a:p>
        </p:txBody>
      </p:sp>
      <p:sp>
        <p:nvSpPr>
          <p:cNvPr id="4" name="日期占位符 3"/>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5123" name="图片 9" descr="C:\Users\kingsoft\Desktop\图片7副本.png图片7副本"/>
          <p:cNvPicPr>
            <a:picLocks noChangeAspect="1"/>
          </p:cNvPicPr>
          <p:nvPr>
            <p:custDataLst>
              <p:tags r:id="rId2"/>
            </p:custDataLst>
          </p:nvPr>
        </p:nvPicPr>
        <p:blipFill>
          <a:blip r:embed="rId3"/>
          <a:stretch>
            <a:fillRect/>
          </a:stretch>
        </p:blipFill>
        <p:spPr>
          <a:xfrm>
            <a:off x="-12700" y="5972175"/>
            <a:ext cx="2609850" cy="908050"/>
          </a:xfrm>
          <a:prstGeom prst="rect">
            <a:avLst/>
          </a:prstGeom>
          <a:noFill/>
          <a:ln w="9525">
            <a:noFill/>
          </a:ln>
        </p:spPr>
      </p:pic>
      <p:pic>
        <p:nvPicPr>
          <p:cNvPr id="5124" name="图片 10" descr="C:\Users\kingsoft\Desktop\图片7副本.png图片7副本"/>
          <p:cNvPicPr>
            <a:picLocks noChangeAspect="1"/>
          </p:cNvPicPr>
          <p:nvPr>
            <p:custDataLst>
              <p:tags r:id="rId4"/>
            </p:custDataLst>
          </p:nvPr>
        </p:nvPicPr>
        <p:blipFill>
          <a:blip r:embed="rId5"/>
          <a:stretch>
            <a:fillRect/>
          </a:stretch>
        </p:blipFill>
        <p:spPr>
          <a:xfrm flipH="1">
            <a:off x="6537325" y="5905500"/>
            <a:ext cx="2611438" cy="974725"/>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952508"/>
            <a:ext cx="3962432" cy="5388907"/>
          </a:xfrm>
        </p:spPr>
        <p:txBody>
          <a:bodyPr lIns="90000" tIns="46800" rIns="90000" bIns="46800">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custDataLst>
              <p:tags r:id="rId6"/>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7"/>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8"/>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6147" name="图片 9" descr="C:\Users\kingsoft\Desktop\图片7副本.png图片7副本"/>
          <p:cNvPicPr>
            <a:picLocks noChangeAspect="1"/>
          </p:cNvPicPr>
          <p:nvPr>
            <p:custDataLst>
              <p:tags r:id="rId2"/>
            </p:custDataLst>
          </p:nvPr>
        </p:nvPicPr>
        <p:blipFill>
          <a:blip r:embed="rId3"/>
          <a:stretch>
            <a:fillRect/>
          </a:stretch>
        </p:blipFill>
        <p:spPr>
          <a:xfrm flipH="1">
            <a:off x="6537325" y="5905500"/>
            <a:ext cx="2611438" cy="974725"/>
          </a:xfrm>
          <a:prstGeom prst="rect">
            <a:avLst/>
          </a:prstGeom>
          <a:noFill/>
          <a:ln w="9525">
            <a:noFill/>
          </a:ln>
        </p:spPr>
      </p:pic>
      <p:pic>
        <p:nvPicPr>
          <p:cNvPr id="6148" name="图片 10" descr="C:\Users\kingsoft\Desktop\图片7副本.png图片7副本"/>
          <p:cNvPicPr>
            <a:picLocks noChangeAspect="1"/>
          </p:cNvPicPr>
          <p:nvPr>
            <p:custDataLst>
              <p:tags r:id="rId4"/>
            </p:custDataLst>
          </p:nvPr>
        </p:nvPicPr>
        <p:blipFill>
          <a:blip r:embed="rId5"/>
          <a:stretch>
            <a:fillRect/>
          </a:stretch>
        </p:blipFill>
        <p:spPr>
          <a:xfrm>
            <a:off x="-12700" y="5972175"/>
            <a:ext cx="2609850" cy="908050"/>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文本占位符 2"/>
          <p:cNvSpPr>
            <a:spLocks noGrp="1"/>
          </p:cNvSpPr>
          <p:nvPr>
            <p:ph type="body" idx="1" hasCustomPrompt="1"/>
          </p:nvPr>
        </p:nvSpPr>
        <p:spPr>
          <a:xfrm>
            <a:off x="502448" y="952508"/>
            <a:ext cx="3962432" cy="381003"/>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单击此处编辑文本</a:t>
            </a:r>
            <a:endParaRPr lang="zh-CN" altLang="en-US" strike="noStrike" noProof="1"/>
          </a:p>
        </p:txBody>
      </p:sp>
      <p:sp>
        <p:nvSpPr>
          <p:cNvPr id="4" name="内容占位符 3"/>
          <p:cNvSpPr>
            <a:spLocks noGrp="1"/>
          </p:cNvSpPr>
          <p:nvPr>
            <p:ph sz="half" idx="2"/>
          </p:nvPr>
        </p:nvSpPr>
        <p:spPr>
          <a:xfrm>
            <a:off x="502444" y="1406525"/>
            <a:ext cx="3962400"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5" name="文本占位符 4"/>
          <p:cNvSpPr>
            <a:spLocks noGrp="1"/>
          </p:cNvSpPr>
          <p:nvPr>
            <p:ph type="body" sz="quarter" idx="3" hasCustomPrompt="1"/>
          </p:nvPr>
        </p:nvSpPr>
        <p:spPr>
          <a:xfrm>
            <a:off x="4676813" y="952508"/>
            <a:ext cx="396243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406525"/>
            <a:ext cx="3962432"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7" name="日期占位符 6"/>
          <p:cNvSpPr>
            <a:spLocks noGrp="1"/>
          </p:cNvSpPr>
          <p:nvPr>
            <p:ph type="dt" sz="half" idx="10"/>
            <p:custDataLst>
              <p:tags r:id="rId6"/>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7"/>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8"/>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7171" name="组合 7"/>
          <p:cNvGrpSpPr/>
          <p:nvPr/>
        </p:nvGrpSpPr>
        <p:grpSpPr>
          <a:xfrm>
            <a:off x="0" y="-15875"/>
            <a:ext cx="2736850" cy="6858000"/>
            <a:chOff x="0" y="-15482"/>
            <a:chExt cx="3649343" cy="6857999"/>
          </a:xfrm>
        </p:grpSpPr>
        <p:pic>
          <p:nvPicPr>
            <p:cNvPr id="7172" name="图片 8"/>
            <p:cNvPicPr>
              <a:picLocks noChangeAspect="1"/>
            </p:cNvPicPr>
            <p:nvPr userDrawn="1">
              <p:custDataLst>
                <p:tags r:id="rId2"/>
              </p:custDataLst>
            </p:nvPr>
          </p:nvPicPr>
          <p:blipFill>
            <a:blip r:embed="rId3"/>
            <a:stretch>
              <a:fillRect/>
            </a:stretch>
          </p:blipFill>
          <p:spPr>
            <a:xfrm rot="-5400000">
              <a:off x="-1596587" y="1596587"/>
              <a:ext cx="6842517" cy="3649343"/>
            </a:xfrm>
            <a:prstGeom prst="rect">
              <a:avLst/>
            </a:prstGeom>
            <a:noFill/>
            <a:ln w="9525">
              <a:noFill/>
            </a:ln>
          </p:spPr>
        </p:pic>
        <p:pic>
          <p:nvPicPr>
            <p:cNvPr id="7173" name="图片 9"/>
            <p:cNvPicPr>
              <a:picLocks noChangeAspect="1"/>
            </p:cNvPicPr>
            <p:nvPr userDrawn="1">
              <p:custDataLst>
                <p:tags r:id="rId4"/>
              </p:custDataLst>
            </p:nvPr>
          </p:nvPicPr>
          <p:blipFill>
            <a:blip r:embed="rId5"/>
            <a:stretch>
              <a:fillRect/>
            </a:stretch>
          </p:blipFill>
          <p:spPr>
            <a:xfrm rot="5400000">
              <a:off x="-2338959" y="2323477"/>
              <a:ext cx="6857999" cy="2180082"/>
            </a:xfrm>
            <a:prstGeom prst="rect">
              <a:avLst/>
            </a:prstGeom>
            <a:noFill/>
            <a:ln w="9525">
              <a:noFill/>
            </a:ln>
          </p:spPr>
        </p:pic>
      </p:grpSp>
      <p:grpSp>
        <p:nvGrpSpPr>
          <p:cNvPr id="7174" name="组合 10"/>
          <p:cNvGrpSpPr/>
          <p:nvPr/>
        </p:nvGrpSpPr>
        <p:grpSpPr>
          <a:xfrm rot="10800000">
            <a:off x="6407150" y="15875"/>
            <a:ext cx="2736850" cy="6858000"/>
            <a:chOff x="0" y="-15482"/>
            <a:chExt cx="3649343" cy="6857999"/>
          </a:xfrm>
        </p:grpSpPr>
        <p:pic>
          <p:nvPicPr>
            <p:cNvPr id="7175" name="图片 11"/>
            <p:cNvPicPr>
              <a:picLocks noChangeAspect="1"/>
            </p:cNvPicPr>
            <p:nvPr userDrawn="1">
              <p:custDataLst>
                <p:tags r:id="rId6"/>
              </p:custDataLst>
            </p:nvPr>
          </p:nvPicPr>
          <p:blipFill>
            <a:blip r:embed="rId3"/>
            <a:stretch>
              <a:fillRect/>
            </a:stretch>
          </p:blipFill>
          <p:spPr>
            <a:xfrm rot="-5400000">
              <a:off x="-1596587" y="1596587"/>
              <a:ext cx="6842517" cy="3649343"/>
            </a:xfrm>
            <a:prstGeom prst="rect">
              <a:avLst/>
            </a:prstGeom>
            <a:noFill/>
            <a:ln w="9525">
              <a:noFill/>
            </a:ln>
          </p:spPr>
        </p:pic>
        <p:pic>
          <p:nvPicPr>
            <p:cNvPr id="7176" name="图片 12"/>
            <p:cNvPicPr>
              <a:picLocks noChangeAspect="1"/>
            </p:cNvPicPr>
            <p:nvPr userDrawn="1">
              <p:custDataLst>
                <p:tags r:id="rId7"/>
              </p:custDataLst>
            </p:nvPr>
          </p:nvPicPr>
          <p:blipFill>
            <a:blip r:embed="rId5"/>
            <a:stretch>
              <a:fillRect/>
            </a:stretch>
          </p:blipFill>
          <p:spPr>
            <a:xfrm rot="5400000">
              <a:off x="-2338959" y="2323477"/>
              <a:ext cx="6857999" cy="2180082"/>
            </a:xfrm>
            <a:prstGeom prst="rect">
              <a:avLst/>
            </a:prstGeom>
            <a:noFill/>
            <a:ln w="9525">
              <a:noFill/>
            </a:ln>
          </p:spPr>
        </p:pic>
      </p:grpSp>
      <p:sp>
        <p:nvSpPr>
          <p:cNvPr id="14" name="矩形: 圆角 13"/>
          <p:cNvSpPr/>
          <p:nvPr>
            <p:custDataLst>
              <p:tags r:id="rId8"/>
            </p:custDataLst>
          </p:nvPr>
        </p:nvSpPr>
        <p:spPr>
          <a:xfrm>
            <a:off x="4229100" y="1484313"/>
            <a:ext cx="6858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9"/>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0"/>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1"/>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219" name="图片 8" descr="C:\Users\kingsoft\Desktop\图片7副本.png图片7副本"/>
          <p:cNvPicPr>
            <a:picLocks noChangeAspect="1"/>
          </p:cNvPicPr>
          <p:nvPr>
            <p:custDataLst>
              <p:tags r:id="rId2"/>
            </p:custDataLst>
          </p:nvPr>
        </p:nvPicPr>
        <p:blipFill>
          <a:blip r:embed="rId3"/>
          <a:stretch>
            <a:fillRect/>
          </a:stretch>
        </p:blipFill>
        <p:spPr>
          <a:xfrm flipH="1">
            <a:off x="6173788" y="5327650"/>
            <a:ext cx="2970212" cy="1530350"/>
          </a:xfrm>
          <a:prstGeom prst="rect">
            <a:avLst/>
          </a:prstGeom>
          <a:noFill/>
          <a:ln w="9525">
            <a:noFill/>
          </a:ln>
        </p:spPr>
      </p:pic>
      <p:sp>
        <p:nvSpPr>
          <p:cNvPr id="2" name="标题 1"/>
          <p:cNvSpPr>
            <a:spLocks noGrp="1"/>
          </p:cNvSpPr>
          <p:nvPr>
            <p:ph type="title"/>
          </p:nvPr>
        </p:nvSpPr>
        <p:spPr>
          <a:xfrm>
            <a:off x="502448"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图片占位符 2"/>
          <p:cNvSpPr>
            <a:spLocks noGrp="1"/>
          </p:cNvSpPr>
          <p:nvPr>
            <p:ph type="pic" idx="1"/>
          </p:nvPr>
        </p:nvSpPr>
        <p:spPr>
          <a:xfrm>
            <a:off x="502448" y="952508"/>
            <a:ext cx="396243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4679194"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0243" name="图片 6"/>
          <p:cNvPicPr>
            <a:picLocks noChangeAspect="1"/>
          </p:cNvPicPr>
          <p:nvPr>
            <p:custDataLst>
              <p:tags r:id="rId2"/>
            </p:custDataLst>
          </p:nvPr>
        </p:nvPicPr>
        <p:blipFill>
          <a:blip r:embed="rId3"/>
          <a:stretch>
            <a:fillRect/>
          </a:stretch>
        </p:blipFill>
        <p:spPr>
          <a:xfrm rot="5400000">
            <a:off x="-2533650" y="2809875"/>
            <a:ext cx="5143500" cy="1238250"/>
          </a:xfrm>
          <a:prstGeom prst="rect">
            <a:avLst/>
          </a:prstGeom>
          <a:noFill/>
          <a:ln w="9525">
            <a:noFill/>
          </a:ln>
        </p:spPr>
      </p:pic>
      <p:pic>
        <p:nvPicPr>
          <p:cNvPr id="10244" name="图片 8" descr="C:\Users\kingsoft\Desktop\图片7副本.png图片7副本"/>
          <p:cNvPicPr>
            <a:picLocks noChangeAspect="1"/>
          </p:cNvPicPr>
          <p:nvPr>
            <p:custDataLst>
              <p:tags r:id="rId4"/>
            </p:custDataLst>
          </p:nvPr>
        </p:nvPicPr>
        <p:blipFill>
          <a:blip r:embed="rId5"/>
          <a:stretch>
            <a:fillRect/>
          </a:stretch>
        </p:blipFill>
        <p:spPr>
          <a:xfrm flipH="1">
            <a:off x="6173788" y="5327650"/>
            <a:ext cx="2970212" cy="1530350"/>
          </a:xfrm>
          <a:prstGeom prst="rect">
            <a:avLst/>
          </a:prstGeom>
          <a:noFill/>
          <a:ln w="9525">
            <a:noFill/>
          </a:ln>
        </p:spPr>
      </p:pic>
      <p:sp>
        <p:nvSpPr>
          <p:cNvPr id="2" name="竖排标题 1"/>
          <p:cNvSpPr>
            <a:spLocks noGrp="1"/>
          </p:cNvSpPr>
          <p:nvPr>
            <p:ph type="title" orient="ver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custDataLst>
              <p:tags r:id="rId6"/>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8"/>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tags" Target="../tags/tag95.xml"/><Relationship Id="rId33" Type="http://schemas.openxmlformats.org/officeDocument/2006/relationships/tags" Target="../tags/tag94.xml"/><Relationship Id="rId32" Type="http://schemas.openxmlformats.org/officeDocument/2006/relationships/tags" Target="../tags/tag93.xml"/><Relationship Id="rId31" Type="http://schemas.openxmlformats.org/officeDocument/2006/relationships/tags" Target="../tags/tag92.xml"/><Relationship Id="rId30" Type="http://schemas.openxmlformats.org/officeDocument/2006/relationships/tags" Target="../tags/tag91.xml"/><Relationship Id="rId3" Type="http://schemas.openxmlformats.org/officeDocument/2006/relationships/slideLayout" Target="../slideLayouts/slideLayout3.xml"/><Relationship Id="rId29" Type="http://schemas.openxmlformats.org/officeDocument/2006/relationships/tags" Target="../tags/tag9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29"/>
            </p:custDataLst>
          </p:nvPr>
        </p:nvSpPr>
        <p:spPr>
          <a:xfrm>
            <a:off x="501650" y="442913"/>
            <a:ext cx="8140700" cy="442912"/>
          </a:xfrm>
          <a:prstGeom prst="rect">
            <a:avLst/>
          </a:prstGeom>
          <a:noFill/>
          <a:ln w="9525">
            <a:noFill/>
          </a:ln>
        </p:spPr>
        <p:txBody>
          <a:bodyPr vert="horz" lIns="90000" tIns="46800" rIns="90000" bIns="46800" anchor="t"/>
          <a:lstStyle/>
          <a:p>
            <a:pPr lvl="0"/>
            <a:r>
              <a:rPr lang="zh-CN" altLang="en-US" dirty="0"/>
              <a:t>单击此处编辑母版标题样式</a:t>
            </a:r>
            <a:endParaRPr lang="zh-CN" altLang="en-US" dirty="0"/>
          </a:p>
        </p:txBody>
      </p:sp>
      <p:sp>
        <p:nvSpPr>
          <p:cNvPr id="1027" name="文本占位符 2"/>
          <p:cNvSpPr>
            <a:spLocks noGrp="1"/>
          </p:cNvSpPr>
          <p:nvPr>
            <p:ph type="body"/>
            <p:custDataLst>
              <p:tags r:id="rId30"/>
            </p:custDataLst>
          </p:nvPr>
        </p:nvSpPr>
        <p:spPr>
          <a:xfrm>
            <a:off x="501650" y="952500"/>
            <a:ext cx="8140700" cy="5389563"/>
          </a:xfrm>
          <a:prstGeom prst="rect">
            <a:avLst/>
          </a:prstGeom>
          <a:noFill/>
          <a:ln w="9525">
            <a:noFill/>
          </a:ln>
        </p:spPr>
        <p:txBody>
          <a:bodyPr vert="horz" lIns="90000" tIns="46800" rIns="90000" bIns="46800" anchor="t"/>
          <a:lstStyle/>
          <a:p>
            <a:pPr lvl="0"/>
            <a:r>
              <a:rPr lang="zh-CN" altLang="en-US" dirty="0"/>
              <a:t>单击此处编辑母版文本样式</a:t>
            </a:r>
            <a:endParaRPr lang="zh-CN" altLang="en-US" dirty="0"/>
          </a:p>
          <a:p>
            <a:pPr lvl="1" indent="-171450"/>
            <a:r>
              <a:rPr lang="zh-CN" altLang="en-US" dirty="0"/>
              <a:t>第二级</a:t>
            </a:r>
            <a:endParaRPr lang="zh-CN" altLang="en-US" dirty="0"/>
          </a:p>
          <a:p>
            <a:pPr lvl="2" indent="-171450"/>
            <a:r>
              <a:rPr lang="zh-CN" altLang="en-US" dirty="0"/>
              <a:t>第三级</a:t>
            </a:r>
            <a:endParaRPr lang="zh-CN" altLang="en-US" dirty="0"/>
          </a:p>
          <a:p>
            <a:pPr lvl="3" indent="-171450"/>
            <a:r>
              <a:rPr lang="zh-CN" altLang="en-US" dirty="0"/>
              <a:t>第四级</a:t>
            </a:r>
            <a:endParaRPr lang="zh-CN" altLang="en-US" dirty="0"/>
          </a:p>
          <a:p>
            <a:pPr lvl="4" indent="-171450"/>
            <a:r>
              <a:rPr lang="zh-CN" altLang="en-US" dirty="0"/>
              <a:t>第五级</a:t>
            </a:r>
            <a:endParaRPr lang="zh-CN" altLang="en-US" dirty="0"/>
          </a:p>
        </p:txBody>
      </p:sp>
      <p:sp>
        <p:nvSpPr>
          <p:cNvPr id="4" name="日期占位符 3"/>
          <p:cNvSpPr>
            <a:spLocks noGrp="1"/>
          </p:cNvSpPr>
          <p:nvPr>
            <p:ph type="dt" sz="half" idx="2"/>
            <p:custDataLst>
              <p:tags r:id="rId31"/>
            </p:custDataLst>
          </p:nvPr>
        </p:nvSpPr>
        <p:spPr>
          <a:xfrm>
            <a:off x="660400" y="6350000"/>
            <a:ext cx="2024063"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32"/>
            </p:custDataLst>
          </p:nvPr>
        </p:nvSpPr>
        <p:spPr>
          <a:xfrm>
            <a:off x="3087688" y="6350000"/>
            <a:ext cx="2968625"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33"/>
            </p:custDataLst>
          </p:nvPr>
        </p:nvSpPr>
        <p:spPr>
          <a:xfrm>
            <a:off x="6457950" y="6350000"/>
            <a:ext cx="2025650"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7" name="KSO_TEMPLATE" hidden="1"/>
          <p:cNvSpPr/>
          <p:nvPr>
            <p:custDataLst>
              <p:tags r:id="rId3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108.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111.xml"/><Relationship Id="rId2" Type="http://schemas.openxmlformats.org/officeDocument/2006/relationships/image" Target="../media/image24.GIF"/><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tags" Target="../tags/tag117.xml"/><Relationship Id="rId3" Type="http://schemas.openxmlformats.org/officeDocument/2006/relationships/image" Target="../media/image25.png"/><Relationship Id="rId2" Type="http://schemas.openxmlformats.org/officeDocument/2006/relationships/tags" Target="../tags/tag116.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118.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tags" Target="../tags/tag120.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12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image" Target="../media/image18.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tags" Target="../tags/tag122.xml"/><Relationship Id="rId2" Type="http://schemas.openxmlformats.org/officeDocument/2006/relationships/image" Target="../media/image31.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123.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125.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128.xml"/><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openxmlformats.org/officeDocument/2006/relationships/tags" Target="../tags/tag129.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tags" Target="../tags/tag130.xml"/><Relationship Id="rId2" Type="http://schemas.openxmlformats.org/officeDocument/2006/relationships/image" Target="../media/image38.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tags" Target="../tags/tag131.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100.xml"/><Relationship Id="rId1" Type="http://schemas.openxmlformats.org/officeDocument/2006/relationships/image" Target="../media/image18.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8.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9.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tags" Target="../tags/tag105.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tags" Target="../tags/tag106.xml"/><Relationship Id="rId4" Type="http://schemas.openxmlformats.org/officeDocument/2006/relationships/image" Target="../media/image24.GIF"/><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image" Target="../media/image25.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hasCustomPrompt="1"/>
            <p:custDataLst>
              <p:tags r:id="rId1"/>
            </p:custDataLst>
          </p:nvPr>
        </p:nvSpPr>
        <p:spPr>
          <a:xfrm>
            <a:off x="762000" y="2286000"/>
            <a:ext cx="8110855" cy="647700"/>
          </a:xfrm>
        </p:spPr>
        <p:txBody>
          <a:bodyPr lIns="90000" tIns="46800" rIns="90000" bIns="46800" anchor="b" anchorCtr="0">
            <a:normAutofit fontScale="90000"/>
            <a:scene3d>
              <a:camera prst="orthographicFront"/>
              <a:lightRig rig="threePt" dir="t"/>
            </a:scene3d>
          </a:bodyPr>
          <a:lstStyle/>
          <a:p>
            <a:pPr algn="ctr" fontAlgn="auto"/>
            <a:br>
              <a:rPr lang="zh-CN" strike="noStrike" noProof="1">
                <a:solidFill>
                  <a:srgbClr val="E91538"/>
                </a:solidFill>
                <a:effectLst>
                  <a:outerShdw blurRad="38100" dist="25400" dir="5400000" algn="ctr" rotWithShape="0">
                    <a:srgbClr val="6E747A">
                      <a:alpha val="43000"/>
                    </a:srgbClr>
                  </a:outerShdw>
                </a:effectLst>
              </a:rPr>
            </a:br>
            <a:r>
              <a:rPr lang="zh-CN" altLang="en-US" strike="noStrike" noProof="1">
                <a:solidFill>
                  <a:srgbClr val="E91538"/>
                </a:solidFill>
                <a:effectLst>
                  <a:outerShdw blurRad="38100" dist="25400" dir="5400000" algn="ctr" rotWithShape="0">
                    <a:srgbClr val="6E747A">
                      <a:alpha val="43000"/>
                    </a:srgbClr>
                  </a:outerShdw>
                </a:effectLst>
              </a:rPr>
              <a:t>灰色关联</a:t>
            </a:r>
            <a:r>
              <a:rPr lang="zh-CN" altLang="en-US" strike="noStrike" noProof="1">
                <a:solidFill>
                  <a:srgbClr val="E91538"/>
                </a:solidFill>
                <a:effectLst>
                  <a:outerShdw blurRad="38100" dist="25400" dir="5400000" algn="ctr" rotWithShape="0">
                    <a:srgbClr val="6E747A">
                      <a:alpha val="43000"/>
                    </a:srgbClr>
                  </a:outerShdw>
                </a:effectLst>
              </a:rPr>
              <a:t>分析法</a:t>
            </a:r>
            <a:br>
              <a:rPr lang="zh-CN" altLang="en-US" strike="noStrike" noProof="1">
                <a:solidFill>
                  <a:srgbClr val="E91538"/>
                </a:solidFill>
                <a:effectLst>
                  <a:outerShdw blurRad="38100" dist="25400" dir="5400000" algn="ctr" rotWithShape="0">
                    <a:srgbClr val="6E747A">
                      <a:alpha val="43000"/>
                    </a:srgbClr>
                  </a:outerShdw>
                </a:effectLst>
              </a:rPr>
            </a:br>
            <a:r>
              <a:rPr lang="zh-CN" altLang="en-US" strike="noStrike" noProof="1">
                <a:solidFill>
                  <a:srgbClr val="E91538"/>
                </a:solidFill>
                <a:effectLst>
                  <a:outerShdw blurRad="38100" dist="25400" dir="5400000" algn="ctr" rotWithShape="0">
                    <a:srgbClr val="6E747A">
                      <a:alpha val="43000"/>
                    </a:srgbClr>
                  </a:outerShdw>
                </a:effectLst>
              </a:rPr>
              <a:t>与灰色综合</a:t>
            </a:r>
            <a:r>
              <a:rPr lang="zh-CN" altLang="en-US" strike="noStrike" noProof="1">
                <a:solidFill>
                  <a:srgbClr val="E91538"/>
                </a:solidFill>
                <a:effectLst>
                  <a:outerShdw blurRad="38100" dist="25400" dir="5400000" algn="ctr" rotWithShape="0">
                    <a:srgbClr val="6E747A">
                      <a:alpha val="43000"/>
                    </a:srgbClr>
                  </a:outerShdw>
                </a:effectLst>
              </a:rPr>
              <a:t>评估</a:t>
            </a:r>
            <a:endParaRPr lang="zh-CN" altLang="en-US" strike="noStrike" noProof="1">
              <a:solidFill>
                <a:srgbClr val="E91538"/>
              </a:solidFill>
              <a:effectLst>
                <a:outerShdw blurRad="38100" dist="25400" dir="5400000" algn="ctr" rotWithShape="0">
                  <a:srgbClr val="6E747A">
                    <a:alpha val="43000"/>
                  </a:srgbClr>
                </a:outerShdw>
              </a:effectLst>
            </a:endParaRPr>
          </a:p>
        </p:txBody>
      </p:sp>
      <p:sp>
        <p:nvSpPr>
          <p:cNvPr id="5" name="Subtitle 2"/>
          <p:cNvSpPr>
            <a:spLocks noGrp="1"/>
          </p:cNvSpPr>
          <p:nvPr>
            <p:ph type="subTitle" idx="1" hasCustomPrompt="1"/>
            <p:custDataLst>
              <p:tags r:id="rId2"/>
            </p:custDataLst>
          </p:nvPr>
        </p:nvSpPr>
        <p:spPr>
          <a:xfrm>
            <a:off x="2325688" y="4694238"/>
            <a:ext cx="4364038" cy="276225"/>
          </a:xfrm>
        </p:spPr>
        <p:txBody>
          <a:bodyPr lIns="90000" tIns="46800" rIns="90000" bIns="46800">
            <a:normAutofit fontScale="92500" lnSpcReduction="20000"/>
          </a:bodyPr>
          <a:lstStyle/>
          <a:p>
            <a:pPr marL="0" marR="0" indent="0" algn="ctr" defTabSz="685800" rtl="0" eaLnBrk="1" fontAlgn="auto" latinLnBrk="0" hangingPunct="1">
              <a:lnSpc>
                <a:spcPct val="100000"/>
              </a:lnSpc>
              <a:spcBef>
                <a:spcPts val="0"/>
              </a:spcBef>
              <a:spcAft>
                <a:spcPts val="1000"/>
              </a:spcAft>
              <a:buClrTx/>
              <a:buSzTx/>
              <a:buFont typeface="Arial" panose="020B0604020202020204" pitchFamily="34" charset="0"/>
              <a:buNone/>
            </a:pPr>
            <a:r>
              <a:rPr kumimoji="0" lang="zh-CN" altLang="en-US" sz="1500" b="0" i="0" u="none" strike="noStrike" kern="1200" cap="none" spc="0" normalizeH="0" baseline="0" noProof="1">
                <a:solidFill>
                  <a:schemeClr val="accent1"/>
                </a:solidFill>
                <a:uFillTx/>
                <a:latin typeface="Arial" panose="020B0604020202020204" pitchFamily="34" charset="0"/>
                <a:ea typeface="微软雅黑" panose="020B0503020204020204" charset="-122"/>
                <a:cs typeface="+mn-cs"/>
              </a:rPr>
              <a:t>他日若遂凌云志，敢笑黄巢不丈夫</a:t>
            </a:r>
            <a:endParaRPr kumimoji="0" lang="zh-CN" altLang="en-US" sz="1500" b="0" i="0" u="none" strike="noStrike" kern="1200" cap="none" spc="0" normalizeH="0" baseline="0" noProof="1">
              <a:solidFill>
                <a:schemeClr val="accent1"/>
              </a:solidFill>
              <a:uFillTx/>
              <a:latin typeface="Arial" panose="020B0604020202020204" pitchFamily="34" charset="0"/>
              <a:ea typeface="微软雅黑" panose="020B0503020204020204" charset="-122"/>
              <a:cs typeface="+mn-cs"/>
            </a:endParaRPr>
          </a:p>
        </p:txBody>
      </p:sp>
      <p:sp>
        <p:nvSpPr>
          <p:cNvPr id="3" name="文本占位符 2"/>
          <p:cNvSpPr>
            <a:spLocks noGrp="1"/>
          </p:cNvSpPr>
          <p:nvPr>
            <p:ph type="body" sz="quarter" idx="14" hasCustomPrompt="1"/>
          </p:nvPr>
        </p:nvSpPr>
        <p:spPr>
          <a:xfrm>
            <a:off x="3810020" y="4007168"/>
            <a:ext cx="1516675" cy="276225"/>
          </a:xfrm>
        </p:spPr>
        <p:txBody>
          <a:bodyPr lIns="90000" tIns="46800" rIns="90000" bIns="46800" anchor="ctr">
            <a:normAutofit fontScale="85000" lnSpcReduction="10000"/>
          </a:bodyPr>
          <a:lstStyle/>
          <a:p>
            <a:pPr marL="0" marR="0" indent="0" algn="ctr" defTabSz="6858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1200" b="0" i="0" u="none" strike="noStrike" kern="1200" cap="none" spc="0" normalizeH="0" baseline="0" noProof="1">
                <a:ln>
                  <a:noFill/>
                </a:ln>
                <a:solidFill>
                  <a:schemeClr val="accent1"/>
                </a:solidFill>
                <a:uFillTx/>
                <a:latin typeface="Arial" panose="020B0604020202020204" pitchFamily="34" charset="0"/>
                <a:ea typeface="微软雅黑" panose="020B0503020204020204" charset="-122"/>
                <a:cs typeface="+mn-cs"/>
              </a:rPr>
              <a:t>微信公众号：科研交流</a:t>
            </a:r>
            <a:endParaRPr kumimoji="0" lang="zh-CN" altLang="en-US" sz="1200" b="0" i="0" u="none" strike="noStrike" kern="1200" cap="none" spc="0" normalizeH="0" baseline="0" noProof="1">
              <a:ln>
                <a:noFill/>
              </a:ln>
              <a:solidFill>
                <a:schemeClr val="accent1"/>
              </a:solidFill>
              <a:uFillTx/>
              <a:latin typeface="Arial" panose="020B0604020202020204" pitchFamily="34" charset="0"/>
              <a:ea typeface="微软雅黑" panose="020B0503020204020204" charset="-122"/>
              <a:cs typeface="+mn-cs"/>
            </a:endParaRPr>
          </a:p>
        </p:txBody>
      </p:sp>
      <p:sp>
        <p:nvSpPr>
          <p:cNvPr id="6" name="文本框 5"/>
          <p:cNvSpPr txBox="1"/>
          <p:nvPr/>
        </p:nvSpPr>
        <p:spPr>
          <a:xfrm>
            <a:off x="901700" y="3161665"/>
            <a:ext cx="7447280" cy="460375"/>
          </a:xfrm>
          <a:prstGeom prst="rect">
            <a:avLst/>
          </a:prstGeom>
          <a:noFill/>
        </p:spPr>
        <p:txBody>
          <a:bodyPr wrap="square" rtlCol="0">
            <a:spAutoFit/>
          </a:bodyPr>
          <a:lstStyle/>
          <a:p>
            <a:pPr algn="ctr"/>
            <a:r>
              <a:rPr lang="zh-CN" altLang="en-US" sz="2400" b="1"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定性目标分析排名</a:t>
            </a:r>
            <a:endParaRPr lang="zh-CN" altLang="en-US" sz="2400" b="1"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endParaRPr>
          </a:p>
        </p:txBody>
      </p:sp>
      <p:sp>
        <p:nvSpPr>
          <p:cNvPr id="21509" name="文本框 7"/>
          <p:cNvSpPr txBox="1"/>
          <p:nvPr/>
        </p:nvSpPr>
        <p:spPr>
          <a:xfrm>
            <a:off x="1692275" y="5253355"/>
            <a:ext cx="5630863" cy="229870"/>
          </a:xfrm>
          <a:prstGeom prst="rect">
            <a:avLst/>
          </a:prstGeom>
          <a:noFill/>
          <a:ln w="9525">
            <a:noFill/>
          </a:ln>
        </p:spPr>
        <p:txBody>
          <a:bodyPr wrap="square" anchor="t">
            <a:spAutoFit/>
          </a:bodyPr>
          <a:lstStyle/>
          <a:p>
            <a:pPr algn="ct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更多模型、代码、优秀论文等请加</a:t>
            </a:r>
            <a:r>
              <a:rPr lang="en-US" altLang="zh-CN" sz="900" b="1" dirty="0" err="1">
                <a:solidFill>
                  <a:srgbClr val="FF0000"/>
                </a:solidFill>
                <a:latin typeface="Times New Roman" panose="02020603050405020304" pitchFamily="18" charset="0"/>
                <a:ea typeface="宋体" panose="02010600030101010101" pitchFamily="2" charset="-122"/>
                <a:sym typeface="微软雅黑" panose="020B0503020204020204" charset="-122"/>
              </a:rPr>
              <a:t>QQ</a:t>
            </a: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群：</a:t>
            </a:r>
            <a:r>
              <a:rPr lang="en-US" altLang="zh-CN"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729568748</a:t>
            </a: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，更多资料请关注微信公众号：科研交流</a:t>
            </a:r>
            <a:endPar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灰色关联分析</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法</a:t>
            </a:r>
            <a:b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b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应用例题</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分析</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762635" y="1521460"/>
            <a:ext cx="7908925" cy="645160"/>
          </a:xfrm>
          <a:prstGeom prst="rect">
            <a:avLst/>
          </a:prstGeom>
          <a:noFill/>
        </p:spPr>
        <p:txBody>
          <a:bodyPr wrap="square" rtlCol="0">
            <a:spAutoFit/>
          </a:bodyPr>
          <a:p>
            <a:pPr>
              <a:lnSpc>
                <a:spcPct val="150000"/>
              </a:lnSpc>
            </a:pPr>
            <a:r>
              <a:rPr lang="zh-CN" altLang="en-US" sz="2400" b="1" dirty="0"/>
              <a:t>例</a:t>
            </a:r>
            <a:r>
              <a:rPr lang="en-US" altLang="zh-CN" sz="2400" b="1" dirty="0"/>
              <a:t>1 </a:t>
            </a:r>
            <a:r>
              <a:rPr lang="zh-CN" altLang="en-US" sz="2400" b="1" dirty="0"/>
              <a:t>某地区国内生产总值与各</a:t>
            </a:r>
            <a:r>
              <a:rPr lang="zh-CN" altLang="en-US" sz="2400" b="1" dirty="0"/>
              <a:t>产业关联性</a:t>
            </a:r>
            <a:r>
              <a:rPr lang="zh-CN" altLang="en-US" sz="2400" b="1" dirty="0"/>
              <a:t>分析</a:t>
            </a:r>
            <a:endParaRPr lang="zh-CN" altLang="en-US" sz="2400" b="1" dirty="0"/>
          </a:p>
        </p:txBody>
      </p:sp>
      <p:sp>
        <p:nvSpPr>
          <p:cNvPr id="3" name="文本框 2"/>
          <p:cNvSpPr txBox="1"/>
          <p:nvPr/>
        </p:nvSpPr>
        <p:spPr>
          <a:xfrm>
            <a:off x="686435" y="2057400"/>
            <a:ext cx="7866380" cy="922020"/>
          </a:xfrm>
          <a:prstGeom prst="rect">
            <a:avLst/>
          </a:prstGeom>
          <a:noFill/>
        </p:spPr>
        <p:txBody>
          <a:bodyPr wrap="square" rtlCol="0">
            <a:spAutoFit/>
          </a:bodyPr>
          <a:p>
            <a:pPr>
              <a:lnSpc>
                <a:spcPct val="150000"/>
              </a:lnSpc>
              <a:buFont typeface="Wingdings" panose="05000000000000000000" charset="0"/>
            </a:pPr>
            <a:r>
              <a:rPr lang="zh-CN" sz="1800" dirty="0"/>
              <a:t>下表为某地区的国内生产总值</a:t>
            </a:r>
            <a:r>
              <a:rPr lang="zh-CN" altLang="en-US" sz="1800" dirty="0"/>
              <a:t>的原始数据（单位：百万元）。试排出</a:t>
            </a:r>
            <a:r>
              <a:rPr lang="zh-CN" altLang="en-US" sz="1800" dirty="0"/>
              <a:t>各产业的关联序。</a:t>
            </a:r>
            <a:endParaRPr lang="zh-CN" altLang="en-US" sz="1800" dirty="0"/>
          </a:p>
        </p:txBody>
      </p:sp>
      <p:graphicFrame>
        <p:nvGraphicFramePr>
          <p:cNvPr id="7" name="表格 11"/>
          <p:cNvGraphicFramePr>
            <a:graphicFrameLocks noGrp="1"/>
          </p:cNvGraphicFramePr>
          <p:nvPr>
            <p:custDataLst>
              <p:tags r:id="rId2"/>
            </p:custDataLst>
          </p:nvPr>
        </p:nvGraphicFramePr>
        <p:xfrm>
          <a:off x="1863725" y="3048000"/>
          <a:ext cx="5416550" cy="3177540"/>
        </p:xfrm>
        <a:graphic>
          <a:graphicData uri="http://schemas.openxmlformats.org/drawingml/2006/table">
            <a:tbl>
              <a:tblPr firstRow="1" bandRow="1">
                <a:tableStyleId>{7DF18680-E054-41AD-8BC1-D1AEF772440D}</a:tableStyleId>
              </a:tblPr>
              <a:tblGrid>
                <a:gridCol w="1143635"/>
                <a:gridCol w="1316355"/>
                <a:gridCol w="990600"/>
                <a:gridCol w="920115"/>
                <a:gridCol w="1045845"/>
              </a:tblGrid>
              <a:tr h="708660">
                <a:tc>
                  <a:txBody>
                    <a:bodyPr/>
                    <a:p>
                      <a:pPr algn="ctr" fontAlgn="auto">
                        <a:spcBef>
                          <a:spcPts val="1000"/>
                        </a:spcBef>
                      </a:pPr>
                      <a:r>
                        <a:rPr lang="zh-CN" altLang="en-US" dirty="0"/>
                        <a:t>年份</a:t>
                      </a:r>
                      <a:endParaRPr lang="zh-CN" altLang="en-US" dirty="0"/>
                    </a:p>
                  </a:txBody>
                  <a:tcPr/>
                </a:tc>
                <a:tc>
                  <a:txBody>
                    <a:bodyPr/>
                    <a:p>
                      <a:pPr algn="ctr"/>
                      <a:r>
                        <a:rPr lang="zh-CN" altLang="en-US" dirty="0"/>
                        <a:t>国内生产</a:t>
                      </a:r>
                      <a:r>
                        <a:rPr lang="zh-CN" altLang="en-US" dirty="0"/>
                        <a:t>总值</a:t>
                      </a:r>
                      <a:endParaRPr lang="zh-CN" altLang="en-US" dirty="0"/>
                    </a:p>
                  </a:txBody>
                  <a:tcPr anchor="ctr"/>
                </a:tc>
                <a:tc>
                  <a:txBody>
                    <a:bodyPr/>
                    <a:p>
                      <a:pPr algn="ctr"/>
                      <a:r>
                        <a:rPr lang="zh-CN" altLang="en-US" dirty="0"/>
                        <a:t>第一</a:t>
                      </a:r>
                      <a:r>
                        <a:rPr lang="zh-CN" altLang="en-US" dirty="0"/>
                        <a:t>产业</a:t>
                      </a:r>
                      <a:endParaRPr lang="zh-CN" altLang="en-US" dirty="0"/>
                    </a:p>
                  </a:txBody>
                  <a:tcPr anchor="ctr"/>
                </a:tc>
                <a:tc>
                  <a:txBody>
                    <a:bodyPr/>
                    <a:p>
                      <a:pPr algn="ctr"/>
                      <a:r>
                        <a:rPr lang="zh-CN" altLang="en-US" dirty="0"/>
                        <a:t>第二产业</a:t>
                      </a:r>
                      <a:endParaRPr lang="zh-CN" altLang="en-US" dirty="0"/>
                    </a:p>
                  </a:txBody>
                  <a:tcPr anchor="ctr"/>
                </a:tc>
                <a:tc>
                  <a:txBody>
                    <a:bodyPr/>
                    <a:p>
                      <a:pPr algn="ctr"/>
                      <a:r>
                        <a:rPr lang="zh-CN" altLang="en-US" dirty="0"/>
                        <a:t>第三</a:t>
                      </a:r>
                      <a:r>
                        <a:rPr lang="zh-CN" altLang="en-US" dirty="0"/>
                        <a:t>产业</a:t>
                      </a:r>
                      <a:endParaRPr lang="zh-CN" altLang="en-US" dirty="0"/>
                    </a:p>
                  </a:txBody>
                  <a:tcPr anchor="ctr"/>
                </a:tc>
              </a:tr>
              <a:tr h="406400">
                <a:tc>
                  <a:txBody>
                    <a:bodyPr/>
                    <a:p>
                      <a:pPr algn="ctr"/>
                      <a:r>
                        <a:rPr lang="en-US" dirty="0"/>
                        <a:t>2000</a:t>
                      </a:r>
                      <a:endParaRPr lang="en-US" dirty="0"/>
                    </a:p>
                  </a:txBody>
                  <a:tcPr/>
                </a:tc>
                <a:tc>
                  <a:txBody>
                    <a:bodyPr/>
                    <a:p>
                      <a:pPr algn="ctr"/>
                      <a:r>
                        <a:rPr lang="en-US" altLang="zh-CN" dirty="0"/>
                        <a:t>1988</a:t>
                      </a:r>
                      <a:endParaRPr lang="en-US" altLang="zh-CN" dirty="0"/>
                    </a:p>
                  </a:txBody>
                  <a:tcPr/>
                </a:tc>
                <a:tc>
                  <a:txBody>
                    <a:bodyPr/>
                    <a:p>
                      <a:pPr algn="ctr"/>
                      <a:r>
                        <a:rPr lang="en-US" altLang="zh-CN" dirty="0"/>
                        <a:t>386</a:t>
                      </a:r>
                      <a:endParaRPr lang="en-US" altLang="zh-CN" dirty="0"/>
                    </a:p>
                  </a:txBody>
                  <a:tcPr/>
                </a:tc>
                <a:tc>
                  <a:txBody>
                    <a:bodyPr/>
                    <a:p>
                      <a:pPr algn="ctr"/>
                      <a:r>
                        <a:rPr lang="en-US" altLang="zh-CN" dirty="0"/>
                        <a:t>839</a:t>
                      </a:r>
                      <a:endParaRPr lang="en-US" altLang="zh-CN" dirty="0"/>
                    </a:p>
                  </a:txBody>
                  <a:tcPr/>
                </a:tc>
                <a:tc>
                  <a:txBody>
                    <a:bodyPr/>
                    <a:p>
                      <a:pPr algn="ctr"/>
                      <a:r>
                        <a:rPr lang="en-US" altLang="zh-CN" dirty="0"/>
                        <a:t>763</a:t>
                      </a:r>
                      <a:endParaRPr lang="en-US" altLang="zh-CN" dirty="0"/>
                    </a:p>
                  </a:txBody>
                  <a:tcPr/>
                </a:tc>
              </a:tr>
              <a:tr h="39370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dirty="0"/>
                        <a:t>2001</a:t>
                      </a:r>
                      <a:endParaRPr lang="en-US" dirty="0"/>
                    </a:p>
                  </a:txBody>
                  <a:tcPr/>
                </a:tc>
                <a:tc>
                  <a:txBody>
                    <a:bodyPr/>
                    <a:p>
                      <a:pPr algn="ctr">
                        <a:buNone/>
                      </a:pPr>
                      <a:r>
                        <a:rPr lang="en-US" altLang="zh-CN" dirty="0"/>
                        <a:t>2061</a:t>
                      </a:r>
                      <a:endParaRPr lang="en-US" altLang="zh-CN" dirty="0"/>
                    </a:p>
                  </a:txBody>
                  <a:tcPr/>
                </a:tc>
                <a:tc>
                  <a:txBody>
                    <a:bodyPr/>
                    <a:p>
                      <a:pPr algn="ctr">
                        <a:buNone/>
                      </a:pPr>
                      <a:r>
                        <a:rPr lang="en-US" altLang="zh-CN" dirty="0"/>
                        <a:t>408</a:t>
                      </a:r>
                      <a:endParaRPr lang="en-US" altLang="zh-CN" dirty="0"/>
                    </a:p>
                  </a:txBody>
                  <a:tcPr/>
                </a:tc>
                <a:tc>
                  <a:txBody>
                    <a:bodyPr/>
                    <a:p>
                      <a:pPr algn="ctr">
                        <a:buNone/>
                      </a:pPr>
                      <a:r>
                        <a:rPr lang="en-US" altLang="zh-CN" dirty="0"/>
                        <a:t>846</a:t>
                      </a:r>
                      <a:endParaRPr lang="en-US" altLang="zh-CN" dirty="0"/>
                    </a:p>
                  </a:txBody>
                  <a:tcPr/>
                </a:tc>
                <a:tc>
                  <a:txBody>
                    <a:bodyPr/>
                    <a:p>
                      <a:pPr algn="ctr">
                        <a:buNone/>
                      </a:pPr>
                      <a:r>
                        <a:rPr lang="en-US" altLang="zh-CN" dirty="0"/>
                        <a:t>808</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2002</a:t>
                      </a:r>
                      <a:endParaRPr lang="en-US" altLang="en-US" dirty="0"/>
                    </a:p>
                  </a:txBody>
                  <a:tcPr/>
                </a:tc>
                <a:tc>
                  <a:txBody>
                    <a:bodyPr/>
                    <a:p>
                      <a:pPr algn="ctr">
                        <a:buNone/>
                      </a:pPr>
                      <a:r>
                        <a:rPr lang="en-US" altLang="zh-CN" dirty="0"/>
                        <a:t>2335</a:t>
                      </a:r>
                      <a:endParaRPr lang="en-US" altLang="zh-CN" dirty="0"/>
                    </a:p>
                  </a:txBody>
                  <a:tcPr/>
                </a:tc>
                <a:tc>
                  <a:txBody>
                    <a:bodyPr/>
                    <a:p>
                      <a:pPr algn="ctr">
                        <a:buNone/>
                      </a:pPr>
                      <a:r>
                        <a:rPr lang="en-US" altLang="zh-CN" dirty="0"/>
                        <a:t>422</a:t>
                      </a:r>
                      <a:endParaRPr lang="en-US" altLang="zh-CN" dirty="0"/>
                    </a:p>
                  </a:txBody>
                  <a:tcPr/>
                </a:tc>
                <a:tc>
                  <a:txBody>
                    <a:bodyPr/>
                    <a:p>
                      <a:pPr algn="ctr">
                        <a:buNone/>
                      </a:pPr>
                      <a:r>
                        <a:rPr lang="en-US" altLang="zh-CN" dirty="0"/>
                        <a:t>960</a:t>
                      </a:r>
                      <a:endParaRPr lang="en-US" altLang="zh-CN" dirty="0"/>
                    </a:p>
                  </a:txBody>
                  <a:tcPr/>
                </a:tc>
                <a:tc>
                  <a:txBody>
                    <a:bodyPr/>
                    <a:p>
                      <a:pPr algn="ctr">
                        <a:buNone/>
                      </a:pPr>
                      <a:r>
                        <a:rPr lang="en-US" altLang="zh-CN" dirty="0"/>
                        <a:t>953</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2003</a:t>
                      </a:r>
                      <a:endParaRPr lang="en-US" altLang="en-US" dirty="0"/>
                    </a:p>
                  </a:txBody>
                  <a:tcPr/>
                </a:tc>
                <a:tc>
                  <a:txBody>
                    <a:bodyPr/>
                    <a:p>
                      <a:pPr algn="ctr">
                        <a:buNone/>
                      </a:pPr>
                      <a:r>
                        <a:rPr lang="en-US" altLang="zh-CN" dirty="0"/>
                        <a:t>2750</a:t>
                      </a:r>
                      <a:endParaRPr lang="en-US" altLang="zh-CN" dirty="0"/>
                    </a:p>
                  </a:txBody>
                  <a:tcPr/>
                </a:tc>
                <a:tc>
                  <a:txBody>
                    <a:bodyPr/>
                    <a:p>
                      <a:pPr algn="ctr">
                        <a:buNone/>
                      </a:pPr>
                      <a:r>
                        <a:rPr lang="en-US" altLang="zh-CN" dirty="0"/>
                        <a:t>482</a:t>
                      </a:r>
                      <a:endParaRPr lang="en-US" altLang="zh-CN" dirty="0"/>
                    </a:p>
                  </a:txBody>
                  <a:tcPr/>
                </a:tc>
                <a:tc>
                  <a:txBody>
                    <a:bodyPr/>
                    <a:p>
                      <a:pPr algn="ctr">
                        <a:buNone/>
                      </a:pPr>
                      <a:r>
                        <a:rPr lang="en-US" altLang="zh-CN" dirty="0"/>
                        <a:t>1258</a:t>
                      </a:r>
                      <a:endParaRPr lang="en-US" altLang="zh-CN" dirty="0"/>
                    </a:p>
                  </a:txBody>
                  <a:tcPr/>
                </a:tc>
                <a:tc>
                  <a:txBody>
                    <a:bodyPr/>
                    <a:p>
                      <a:pPr algn="ctr">
                        <a:buNone/>
                      </a:pPr>
                      <a:r>
                        <a:rPr lang="en-US" altLang="zh-CN" dirty="0"/>
                        <a:t>1010</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2004</a:t>
                      </a:r>
                      <a:endParaRPr lang="en-US" altLang="en-US" dirty="0"/>
                    </a:p>
                  </a:txBody>
                  <a:tcPr/>
                </a:tc>
                <a:tc>
                  <a:txBody>
                    <a:bodyPr/>
                    <a:p>
                      <a:pPr algn="ctr">
                        <a:buNone/>
                      </a:pPr>
                      <a:r>
                        <a:rPr lang="en-US" altLang="zh-CN" dirty="0"/>
                        <a:t>3356</a:t>
                      </a:r>
                      <a:endParaRPr lang="en-US" altLang="zh-CN" dirty="0"/>
                    </a:p>
                  </a:txBody>
                  <a:tcPr/>
                </a:tc>
                <a:tc>
                  <a:txBody>
                    <a:bodyPr/>
                    <a:p>
                      <a:pPr algn="ctr">
                        <a:buNone/>
                      </a:pPr>
                      <a:r>
                        <a:rPr lang="en-US" altLang="zh-CN" dirty="0"/>
                        <a:t>511</a:t>
                      </a:r>
                      <a:endParaRPr lang="en-US" altLang="zh-CN" dirty="0"/>
                    </a:p>
                  </a:txBody>
                  <a:tcPr/>
                </a:tc>
                <a:tc>
                  <a:txBody>
                    <a:bodyPr/>
                    <a:p>
                      <a:pPr algn="ctr">
                        <a:buNone/>
                      </a:pPr>
                      <a:r>
                        <a:rPr lang="en-US" altLang="zh-CN" dirty="0"/>
                        <a:t>1577</a:t>
                      </a:r>
                      <a:endParaRPr lang="en-US" altLang="zh-CN" dirty="0"/>
                    </a:p>
                  </a:txBody>
                  <a:tcPr/>
                </a:tc>
                <a:tc>
                  <a:txBody>
                    <a:bodyPr/>
                    <a:p>
                      <a:pPr algn="ctr">
                        <a:buNone/>
                      </a:pPr>
                      <a:r>
                        <a:rPr lang="en-US" altLang="zh-CN" dirty="0"/>
                        <a:t>1268</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2005</a:t>
                      </a:r>
                      <a:endParaRPr lang="en-US" altLang="en-US" dirty="0"/>
                    </a:p>
                  </a:txBody>
                  <a:tcPr/>
                </a:tc>
                <a:tc>
                  <a:txBody>
                    <a:bodyPr/>
                    <a:p>
                      <a:pPr algn="ctr">
                        <a:buNone/>
                      </a:pPr>
                      <a:r>
                        <a:rPr lang="en-US" altLang="zh-CN" dirty="0"/>
                        <a:t>3806</a:t>
                      </a:r>
                      <a:endParaRPr lang="en-US" altLang="zh-CN" dirty="0"/>
                    </a:p>
                  </a:txBody>
                  <a:tcPr/>
                </a:tc>
                <a:tc>
                  <a:txBody>
                    <a:bodyPr/>
                    <a:p>
                      <a:pPr algn="ctr">
                        <a:buNone/>
                      </a:pPr>
                      <a:r>
                        <a:rPr lang="en-US" altLang="zh-CN" dirty="0"/>
                        <a:t>561</a:t>
                      </a:r>
                      <a:endParaRPr lang="en-US" altLang="zh-CN" dirty="0"/>
                    </a:p>
                  </a:txBody>
                  <a:tcPr/>
                </a:tc>
                <a:tc>
                  <a:txBody>
                    <a:bodyPr/>
                    <a:p>
                      <a:pPr algn="ctr">
                        <a:buNone/>
                      </a:pPr>
                      <a:r>
                        <a:rPr lang="en-US" altLang="zh-CN" dirty="0"/>
                        <a:t>1893</a:t>
                      </a:r>
                      <a:endParaRPr lang="en-US" altLang="zh-CN" dirty="0"/>
                    </a:p>
                  </a:txBody>
                  <a:tcPr/>
                </a:tc>
                <a:tc>
                  <a:txBody>
                    <a:bodyPr/>
                    <a:p>
                      <a:pPr algn="ctr">
                        <a:buNone/>
                      </a:pPr>
                      <a:r>
                        <a:rPr lang="en-US" altLang="zh-CN" dirty="0"/>
                        <a:t>1352</a:t>
                      </a:r>
                      <a:endParaRPr lang="en-US" altLang="zh-CN" dirty="0"/>
                    </a:p>
                  </a:txBody>
                  <a:tcPr/>
                </a:tc>
              </a:tr>
            </a:tbl>
          </a:graphicData>
        </a:graphic>
      </p:graphicFrame>
    </p:spTree>
    <p:custDataLst>
      <p:tags r:id="rId3"/>
    </p:custData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9" name="文本框 8"/>
          <p:cNvSpPr txBox="1"/>
          <p:nvPr/>
        </p:nvSpPr>
        <p:spPr>
          <a:xfrm>
            <a:off x="762000" y="1521460"/>
            <a:ext cx="7908925" cy="1476375"/>
          </a:xfrm>
          <a:prstGeom prst="rect">
            <a:avLst/>
          </a:prstGeom>
          <a:noFill/>
        </p:spPr>
        <p:txBody>
          <a:bodyPr wrap="square" rtlCol="0">
            <a:spAutoFit/>
          </a:bodyPr>
          <a:p>
            <a:pPr>
              <a:lnSpc>
                <a:spcPct val="150000"/>
              </a:lnSpc>
            </a:pPr>
            <a:r>
              <a:rPr lang="en-US" altLang="zh-CN" sz="2000" b="1" dirty="0"/>
              <a:t>1 </a:t>
            </a:r>
            <a:r>
              <a:rPr lang="zh-CN" altLang="en-US" sz="2000" b="1" dirty="0"/>
              <a:t>确定参考</a:t>
            </a:r>
            <a:r>
              <a:rPr lang="zh-CN" altLang="en-US" sz="2000" b="1" dirty="0"/>
              <a:t>序列</a:t>
            </a:r>
            <a:endParaRPr lang="zh-CN" altLang="en-US" sz="2000" b="1" dirty="0"/>
          </a:p>
          <a:p>
            <a:pPr indent="457200">
              <a:lnSpc>
                <a:spcPct val="150000"/>
              </a:lnSpc>
            </a:pPr>
            <a:r>
              <a:rPr lang="zh-CN" altLang="en-US" sz="2000" dirty="0"/>
              <a:t>由于要考察各产业与国内生产总值之间的关系，则选择国内生产总值为参考序列。</a:t>
            </a:r>
            <a:endParaRPr lang="zh-CN" altLang="en-US" sz="2000" dirty="0"/>
          </a:p>
        </p:txBody>
      </p:sp>
      <p:sp>
        <p:nvSpPr>
          <p:cNvPr id="10" name="文本框 9"/>
          <p:cNvSpPr txBox="1"/>
          <p:nvPr/>
        </p:nvSpPr>
        <p:spPr>
          <a:xfrm>
            <a:off x="838835" y="3124200"/>
            <a:ext cx="7908925" cy="1014730"/>
          </a:xfrm>
          <a:prstGeom prst="rect">
            <a:avLst/>
          </a:prstGeom>
          <a:noFill/>
        </p:spPr>
        <p:txBody>
          <a:bodyPr wrap="square" rtlCol="0">
            <a:spAutoFit/>
          </a:bodyPr>
          <a:p>
            <a:pPr>
              <a:lnSpc>
                <a:spcPct val="150000"/>
              </a:lnSpc>
            </a:pPr>
            <a:r>
              <a:rPr lang="en-US" altLang="zh-CN" sz="2000" b="1" dirty="0"/>
              <a:t>2 </a:t>
            </a:r>
            <a:r>
              <a:rPr lang="zh-CN" altLang="en-US" sz="2000" b="1" dirty="0"/>
              <a:t>矩阵</a:t>
            </a:r>
            <a:r>
              <a:rPr lang="zh-CN" altLang="en-US" sz="2000" b="1" dirty="0"/>
              <a:t>无量纲化</a:t>
            </a:r>
            <a:endParaRPr lang="zh-CN" altLang="en-US" sz="2000" b="1" dirty="0"/>
          </a:p>
          <a:p>
            <a:pPr indent="457200">
              <a:lnSpc>
                <a:spcPct val="150000"/>
              </a:lnSpc>
            </a:pPr>
            <a:r>
              <a:rPr lang="zh-CN" altLang="en-US" sz="2000" dirty="0"/>
              <a:t>利用均值化法，</a:t>
            </a:r>
            <a:r>
              <a:rPr lang="zh-CN" altLang="en-US" sz="2000" dirty="0"/>
              <a:t>即</a:t>
            </a:r>
            <a:endParaRPr lang="zh-CN" altLang="en-US" sz="2000" dirty="0"/>
          </a:p>
        </p:txBody>
      </p:sp>
      <p:pic>
        <p:nvPicPr>
          <p:cNvPr id="101" name="图片 100"/>
          <p:cNvPicPr/>
          <p:nvPr/>
        </p:nvPicPr>
        <p:blipFill>
          <a:blip r:embed="rId2"/>
          <a:stretch>
            <a:fillRect/>
          </a:stretch>
        </p:blipFill>
        <p:spPr>
          <a:xfrm>
            <a:off x="3124200" y="4157028"/>
            <a:ext cx="2914650" cy="619125"/>
          </a:xfrm>
          <a:prstGeom prst="rect">
            <a:avLst/>
          </a:prstGeom>
          <a:noFill/>
          <a:ln w="9525">
            <a:noFill/>
          </a:ln>
        </p:spPr>
      </p:pic>
    </p:spTree>
    <p:custDataLst>
      <p:tags r:id="rId3"/>
    </p:custData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graphicFrame>
        <p:nvGraphicFramePr>
          <p:cNvPr id="8" name="表格 11"/>
          <p:cNvGraphicFramePr>
            <a:graphicFrameLocks noGrp="1"/>
          </p:cNvGraphicFramePr>
          <p:nvPr>
            <p:custDataLst>
              <p:tags r:id="rId2"/>
            </p:custDataLst>
          </p:nvPr>
        </p:nvGraphicFramePr>
        <p:xfrm>
          <a:off x="2209800" y="2693670"/>
          <a:ext cx="5416550" cy="3177540"/>
        </p:xfrm>
        <a:graphic>
          <a:graphicData uri="http://schemas.openxmlformats.org/drawingml/2006/table">
            <a:tbl>
              <a:tblPr firstRow="1" bandRow="1">
                <a:tableStyleId>{7DF18680-E054-41AD-8BC1-D1AEF772440D}</a:tableStyleId>
              </a:tblPr>
              <a:tblGrid>
                <a:gridCol w="1143635"/>
                <a:gridCol w="1316355"/>
                <a:gridCol w="990600"/>
                <a:gridCol w="920115"/>
                <a:gridCol w="1045845"/>
              </a:tblGrid>
              <a:tr h="708660">
                <a:tc>
                  <a:txBody>
                    <a:bodyPr/>
                    <a:p>
                      <a:pPr algn="ctr" fontAlgn="auto">
                        <a:spcBef>
                          <a:spcPts val="1000"/>
                        </a:spcBef>
                      </a:pPr>
                      <a:r>
                        <a:rPr lang="zh-CN" altLang="en-US" dirty="0"/>
                        <a:t>年份</a:t>
                      </a:r>
                      <a:endParaRPr lang="zh-CN" altLang="en-US" dirty="0"/>
                    </a:p>
                  </a:txBody>
                  <a:tcPr/>
                </a:tc>
                <a:tc>
                  <a:txBody>
                    <a:bodyPr/>
                    <a:p>
                      <a:pPr algn="ctr"/>
                      <a:r>
                        <a:rPr lang="zh-CN" altLang="en-US" dirty="0"/>
                        <a:t>国内生产总值</a:t>
                      </a:r>
                      <a:endParaRPr lang="zh-CN" altLang="en-US" dirty="0"/>
                    </a:p>
                    <a:p>
                      <a:pPr algn="ctr"/>
                      <a:r>
                        <a:rPr lang="en-US" altLang="zh-CN" dirty="0"/>
                        <a:t>x</a:t>
                      </a:r>
                      <a:r>
                        <a:rPr lang="en-US" altLang="zh-CN" baseline="-25000" dirty="0"/>
                        <a:t>0</a:t>
                      </a:r>
                      <a:r>
                        <a:rPr lang="en-US" altLang="zh-CN" dirty="0"/>
                        <a:t>(t)</a:t>
                      </a:r>
                      <a:endParaRPr lang="en-US" altLang="zh-CN" dirty="0"/>
                    </a:p>
                  </a:txBody>
                  <a:tcPr anchor="ctr"/>
                </a:tc>
                <a:tc>
                  <a:txBody>
                    <a:bodyPr/>
                    <a:p>
                      <a:pPr algn="ctr"/>
                      <a:r>
                        <a:rPr lang="zh-CN" altLang="en-US" dirty="0"/>
                        <a:t>第一</a:t>
                      </a:r>
                      <a:r>
                        <a:rPr lang="zh-CN" altLang="en-US" dirty="0"/>
                        <a:t>产业</a:t>
                      </a:r>
                      <a:endParaRPr lang="zh-CN" altLang="en-US" dirty="0"/>
                    </a:p>
                    <a:p>
                      <a:pPr algn="ctr"/>
                      <a:r>
                        <a:rPr lang="en-US" altLang="zh-CN" dirty="0"/>
                        <a:t>x</a:t>
                      </a:r>
                      <a:r>
                        <a:rPr lang="en-US" altLang="zh-CN" baseline="-25000" dirty="0"/>
                        <a:t>1</a:t>
                      </a:r>
                      <a:r>
                        <a:rPr lang="en-US" altLang="zh-CN" dirty="0"/>
                        <a:t>(t)</a:t>
                      </a:r>
                      <a:endParaRPr lang="en-US" altLang="zh-CN" dirty="0"/>
                    </a:p>
                  </a:txBody>
                  <a:tcPr anchor="ctr"/>
                </a:tc>
                <a:tc>
                  <a:txBody>
                    <a:bodyPr/>
                    <a:p>
                      <a:pPr algn="ctr"/>
                      <a:r>
                        <a:rPr lang="zh-CN" altLang="en-US" dirty="0"/>
                        <a:t>第二产业</a:t>
                      </a:r>
                      <a:endParaRPr lang="zh-CN" altLang="en-US" dirty="0"/>
                    </a:p>
                    <a:p>
                      <a:pPr algn="ctr"/>
                      <a:r>
                        <a:rPr lang="en-US" altLang="zh-CN" dirty="0"/>
                        <a:t>x</a:t>
                      </a:r>
                      <a:r>
                        <a:rPr lang="en-US" altLang="zh-CN" baseline="-25000" dirty="0"/>
                        <a:t>2</a:t>
                      </a:r>
                      <a:r>
                        <a:rPr lang="en-US" altLang="zh-CN" dirty="0"/>
                        <a:t>(t)</a:t>
                      </a:r>
                      <a:endParaRPr lang="en-US" altLang="zh-CN" dirty="0"/>
                    </a:p>
                  </a:txBody>
                  <a:tcPr anchor="ctr"/>
                </a:tc>
                <a:tc>
                  <a:txBody>
                    <a:bodyPr/>
                    <a:p>
                      <a:pPr algn="ctr"/>
                      <a:r>
                        <a:rPr lang="zh-CN" altLang="en-US" dirty="0"/>
                        <a:t>第三</a:t>
                      </a:r>
                      <a:r>
                        <a:rPr lang="zh-CN" altLang="en-US" dirty="0"/>
                        <a:t>产业</a:t>
                      </a:r>
                      <a:endParaRPr lang="zh-CN" altLang="en-US" dirty="0"/>
                    </a:p>
                    <a:p>
                      <a:pPr algn="ctr"/>
                      <a:r>
                        <a:rPr lang="en-US" altLang="zh-CN" dirty="0"/>
                        <a:t>x</a:t>
                      </a:r>
                      <a:r>
                        <a:rPr lang="en-US" altLang="zh-CN" baseline="-25000" dirty="0"/>
                        <a:t>3</a:t>
                      </a:r>
                      <a:r>
                        <a:rPr lang="en-US" altLang="zh-CN" dirty="0"/>
                        <a:t>(t)</a:t>
                      </a:r>
                      <a:endParaRPr lang="en-US" altLang="zh-CN" dirty="0"/>
                    </a:p>
                  </a:txBody>
                  <a:tcPr anchor="ctr"/>
                </a:tc>
              </a:tr>
              <a:tr h="406400">
                <a:tc>
                  <a:txBody>
                    <a:bodyPr/>
                    <a:p>
                      <a:pPr algn="ctr"/>
                      <a:r>
                        <a:rPr lang="en-US" dirty="0"/>
                        <a:t>2000</a:t>
                      </a:r>
                      <a:endParaRPr lang="en-US" dirty="0"/>
                    </a:p>
                  </a:txBody>
                  <a:tcPr/>
                </a:tc>
                <a:tc>
                  <a:txBody>
                    <a:bodyPr/>
                    <a:p>
                      <a:pPr algn="ctr"/>
                      <a:r>
                        <a:rPr lang="en-US" altLang="zh-CN" dirty="0"/>
                        <a:t>0.7320</a:t>
                      </a:r>
                      <a:endParaRPr lang="en-US" altLang="zh-CN" dirty="0"/>
                    </a:p>
                  </a:txBody>
                  <a:tcPr/>
                </a:tc>
                <a:tc>
                  <a:txBody>
                    <a:bodyPr/>
                    <a:p>
                      <a:pPr algn="ctr"/>
                      <a:r>
                        <a:rPr lang="en-US" altLang="zh-CN" dirty="0"/>
                        <a:t>0.8361</a:t>
                      </a:r>
                      <a:endParaRPr lang="en-US" altLang="zh-CN" dirty="0"/>
                    </a:p>
                  </a:txBody>
                  <a:tcPr/>
                </a:tc>
                <a:tc>
                  <a:txBody>
                    <a:bodyPr/>
                    <a:p>
                      <a:pPr algn="ctr"/>
                      <a:r>
                        <a:rPr lang="en-US" altLang="zh-CN" dirty="0"/>
                        <a:t>0.6828</a:t>
                      </a:r>
                      <a:endParaRPr lang="en-US" altLang="zh-CN" dirty="0"/>
                    </a:p>
                  </a:txBody>
                  <a:tcPr/>
                </a:tc>
                <a:tc>
                  <a:txBody>
                    <a:bodyPr/>
                    <a:p>
                      <a:pPr algn="ctr"/>
                      <a:r>
                        <a:rPr lang="en-US" altLang="zh-CN" dirty="0"/>
                        <a:t>0.7439</a:t>
                      </a:r>
                      <a:endParaRPr lang="en-US" altLang="zh-CN" dirty="0"/>
                    </a:p>
                  </a:txBody>
                  <a:tcPr/>
                </a:tc>
              </a:tr>
              <a:tr h="39370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dirty="0"/>
                        <a:t>2001</a:t>
                      </a:r>
                      <a:endParaRPr lang="en-US" dirty="0"/>
                    </a:p>
                  </a:txBody>
                  <a:tcPr/>
                </a:tc>
                <a:tc>
                  <a:txBody>
                    <a:bodyPr/>
                    <a:p>
                      <a:pPr algn="ctr">
                        <a:buNone/>
                      </a:pPr>
                      <a:r>
                        <a:rPr lang="en-US" altLang="zh-CN" dirty="0"/>
                        <a:t>0.7588</a:t>
                      </a:r>
                      <a:endParaRPr lang="en-US" altLang="zh-CN" dirty="0"/>
                    </a:p>
                  </a:txBody>
                  <a:tcPr/>
                </a:tc>
                <a:tc>
                  <a:txBody>
                    <a:bodyPr/>
                    <a:p>
                      <a:pPr algn="ctr">
                        <a:buNone/>
                      </a:pPr>
                      <a:r>
                        <a:rPr lang="en-US" altLang="zh-CN" dirty="0"/>
                        <a:t>0.8838</a:t>
                      </a:r>
                      <a:endParaRPr lang="en-US" altLang="zh-CN" dirty="0"/>
                    </a:p>
                  </a:txBody>
                  <a:tcPr/>
                </a:tc>
                <a:tc>
                  <a:txBody>
                    <a:bodyPr/>
                    <a:p>
                      <a:pPr algn="ctr">
                        <a:buNone/>
                      </a:pPr>
                      <a:r>
                        <a:rPr lang="en-US" altLang="zh-CN" dirty="0"/>
                        <a:t>0.6885</a:t>
                      </a:r>
                      <a:endParaRPr lang="en-US" altLang="zh-CN" dirty="0"/>
                    </a:p>
                  </a:txBody>
                  <a:tcPr/>
                </a:tc>
                <a:tc>
                  <a:txBody>
                    <a:bodyPr/>
                    <a:p>
                      <a:pPr algn="ctr">
                        <a:buNone/>
                      </a:pPr>
                      <a:r>
                        <a:rPr lang="en-US" altLang="zh-CN" dirty="0"/>
                        <a:t>0.7878</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2002</a:t>
                      </a:r>
                      <a:endParaRPr lang="en-US" altLang="en-US" dirty="0"/>
                    </a:p>
                  </a:txBody>
                  <a:tcPr/>
                </a:tc>
                <a:tc>
                  <a:txBody>
                    <a:bodyPr/>
                    <a:p>
                      <a:pPr algn="ctr">
                        <a:buNone/>
                      </a:pPr>
                      <a:r>
                        <a:rPr lang="en-US" altLang="zh-CN" dirty="0"/>
                        <a:t>0.8597</a:t>
                      </a:r>
                      <a:endParaRPr lang="en-US" altLang="zh-CN" dirty="0"/>
                    </a:p>
                  </a:txBody>
                  <a:tcPr/>
                </a:tc>
                <a:tc>
                  <a:txBody>
                    <a:bodyPr/>
                    <a:p>
                      <a:pPr algn="ctr">
                        <a:buNone/>
                      </a:pPr>
                      <a:r>
                        <a:rPr lang="en-US" altLang="zh-CN" dirty="0"/>
                        <a:t>0.9141</a:t>
                      </a:r>
                      <a:endParaRPr lang="en-US" altLang="zh-CN" dirty="0"/>
                    </a:p>
                  </a:txBody>
                  <a:tcPr/>
                </a:tc>
                <a:tc>
                  <a:txBody>
                    <a:bodyPr/>
                    <a:p>
                      <a:pPr algn="ctr">
                        <a:buNone/>
                      </a:pPr>
                      <a:r>
                        <a:rPr lang="en-US" altLang="zh-CN" dirty="0"/>
                        <a:t>0.7812</a:t>
                      </a:r>
                      <a:endParaRPr lang="en-US" altLang="zh-CN" dirty="0"/>
                    </a:p>
                  </a:txBody>
                  <a:tcPr/>
                </a:tc>
                <a:tc>
                  <a:txBody>
                    <a:bodyPr/>
                    <a:p>
                      <a:pPr algn="ctr">
                        <a:buNone/>
                      </a:pPr>
                      <a:r>
                        <a:rPr lang="en-US" altLang="zh-CN" dirty="0"/>
                        <a:t>0.9292</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2003</a:t>
                      </a:r>
                      <a:endParaRPr lang="en-US" altLang="en-US" dirty="0"/>
                    </a:p>
                  </a:txBody>
                  <a:tcPr/>
                </a:tc>
                <a:tc>
                  <a:txBody>
                    <a:bodyPr/>
                    <a:p>
                      <a:pPr algn="ctr">
                        <a:buNone/>
                      </a:pPr>
                      <a:r>
                        <a:rPr lang="en-US" altLang="zh-CN" dirty="0"/>
                        <a:t>1.0125</a:t>
                      </a:r>
                      <a:endParaRPr lang="en-US" altLang="zh-CN" dirty="0"/>
                    </a:p>
                  </a:txBody>
                  <a:tcPr/>
                </a:tc>
                <a:tc>
                  <a:txBody>
                    <a:bodyPr/>
                    <a:p>
                      <a:pPr algn="ctr">
                        <a:buNone/>
                      </a:pPr>
                      <a:r>
                        <a:rPr lang="en-US" altLang="zh-CN" dirty="0"/>
                        <a:t>1.0440</a:t>
                      </a:r>
                      <a:endParaRPr lang="en-US" altLang="zh-CN" dirty="0"/>
                    </a:p>
                  </a:txBody>
                  <a:tcPr/>
                </a:tc>
                <a:tc>
                  <a:txBody>
                    <a:bodyPr/>
                    <a:p>
                      <a:pPr algn="ctr">
                        <a:buNone/>
                      </a:pPr>
                      <a:r>
                        <a:rPr lang="en-US" altLang="zh-CN" dirty="0"/>
                        <a:t>1.0237</a:t>
                      </a:r>
                      <a:endParaRPr lang="en-US" altLang="zh-CN" dirty="0"/>
                    </a:p>
                  </a:txBody>
                  <a:tcPr/>
                </a:tc>
                <a:tc>
                  <a:txBody>
                    <a:bodyPr/>
                    <a:p>
                      <a:pPr algn="ctr">
                        <a:buNone/>
                      </a:pPr>
                      <a:r>
                        <a:rPr lang="en-US" altLang="zh-CN" dirty="0"/>
                        <a:t>0.9847</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2004</a:t>
                      </a:r>
                      <a:endParaRPr lang="en-US" altLang="en-US" dirty="0"/>
                    </a:p>
                  </a:txBody>
                  <a:tcPr/>
                </a:tc>
                <a:tc>
                  <a:txBody>
                    <a:bodyPr/>
                    <a:p>
                      <a:pPr algn="ctr">
                        <a:buNone/>
                      </a:pPr>
                      <a:r>
                        <a:rPr lang="en-US" altLang="zh-CN" dirty="0"/>
                        <a:t>1.2356</a:t>
                      </a:r>
                      <a:endParaRPr lang="en-US" altLang="zh-CN" dirty="0"/>
                    </a:p>
                  </a:txBody>
                  <a:tcPr/>
                </a:tc>
                <a:tc>
                  <a:txBody>
                    <a:bodyPr/>
                    <a:p>
                      <a:pPr algn="ctr">
                        <a:buNone/>
                      </a:pPr>
                      <a:r>
                        <a:rPr lang="en-US" altLang="zh-CN" dirty="0"/>
                        <a:t>1.1069</a:t>
                      </a:r>
                      <a:endParaRPr lang="en-US" altLang="zh-CN" dirty="0"/>
                    </a:p>
                  </a:txBody>
                  <a:tcPr/>
                </a:tc>
                <a:tc>
                  <a:txBody>
                    <a:bodyPr/>
                    <a:p>
                      <a:pPr algn="ctr">
                        <a:buNone/>
                      </a:pPr>
                      <a:r>
                        <a:rPr lang="en-US" altLang="zh-CN" dirty="0"/>
                        <a:t>1.2833</a:t>
                      </a:r>
                      <a:endParaRPr lang="en-US" altLang="zh-CN" dirty="0"/>
                    </a:p>
                  </a:txBody>
                  <a:tcPr/>
                </a:tc>
                <a:tc>
                  <a:txBody>
                    <a:bodyPr/>
                    <a:p>
                      <a:pPr algn="ctr">
                        <a:buNone/>
                      </a:pPr>
                      <a:r>
                        <a:rPr lang="en-US" altLang="zh-CN" dirty="0"/>
                        <a:t>1.2363</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2005</a:t>
                      </a:r>
                      <a:endParaRPr lang="en-US" altLang="en-US" dirty="0"/>
                    </a:p>
                  </a:txBody>
                  <a:tcPr/>
                </a:tc>
                <a:tc>
                  <a:txBody>
                    <a:bodyPr/>
                    <a:p>
                      <a:pPr algn="ctr">
                        <a:buNone/>
                      </a:pPr>
                      <a:r>
                        <a:rPr lang="en-US" altLang="zh-CN" dirty="0"/>
                        <a:t>1.4013</a:t>
                      </a:r>
                      <a:endParaRPr lang="en-US" altLang="zh-CN" dirty="0"/>
                    </a:p>
                  </a:txBody>
                  <a:tcPr/>
                </a:tc>
                <a:tc>
                  <a:txBody>
                    <a:bodyPr/>
                    <a:p>
                      <a:pPr algn="ctr">
                        <a:buNone/>
                      </a:pPr>
                      <a:r>
                        <a:rPr lang="en-US" altLang="zh-CN" dirty="0"/>
                        <a:t>1.2152</a:t>
                      </a:r>
                      <a:endParaRPr lang="en-US" altLang="zh-CN" dirty="0"/>
                    </a:p>
                  </a:txBody>
                  <a:tcPr/>
                </a:tc>
                <a:tc>
                  <a:txBody>
                    <a:bodyPr/>
                    <a:p>
                      <a:pPr algn="ctr">
                        <a:buNone/>
                      </a:pPr>
                      <a:r>
                        <a:rPr lang="en-US" altLang="zh-CN" dirty="0"/>
                        <a:t>1.5405</a:t>
                      </a:r>
                      <a:endParaRPr lang="en-US" altLang="zh-CN" dirty="0"/>
                    </a:p>
                  </a:txBody>
                  <a:tcPr/>
                </a:tc>
                <a:tc>
                  <a:txBody>
                    <a:bodyPr/>
                    <a:p>
                      <a:pPr algn="ctr">
                        <a:buNone/>
                      </a:pPr>
                      <a:r>
                        <a:rPr lang="en-US" altLang="zh-CN" dirty="0"/>
                        <a:t>1.3182</a:t>
                      </a:r>
                      <a:endParaRPr lang="en-US" altLang="zh-CN" dirty="0"/>
                    </a:p>
                  </a:txBody>
                  <a:tcPr/>
                </a:tc>
              </a:tr>
            </a:tbl>
          </a:graphicData>
        </a:graphic>
      </p:graphicFrame>
      <p:sp>
        <p:nvSpPr>
          <p:cNvPr id="10" name="文本框 9"/>
          <p:cNvSpPr txBox="1"/>
          <p:nvPr/>
        </p:nvSpPr>
        <p:spPr>
          <a:xfrm>
            <a:off x="915035" y="1600200"/>
            <a:ext cx="7908925" cy="1014730"/>
          </a:xfrm>
          <a:prstGeom prst="rect">
            <a:avLst/>
          </a:prstGeom>
          <a:noFill/>
        </p:spPr>
        <p:txBody>
          <a:bodyPr wrap="square" rtlCol="0">
            <a:spAutoFit/>
          </a:bodyPr>
          <a:p>
            <a:pPr>
              <a:lnSpc>
                <a:spcPct val="150000"/>
              </a:lnSpc>
            </a:pPr>
            <a:r>
              <a:rPr lang="en-US" altLang="zh-CN" sz="2000" b="1" dirty="0"/>
              <a:t>2 </a:t>
            </a:r>
            <a:r>
              <a:rPr lang="zh-CN" altLang="en-US" sz="2000" b="1" dirty="0"/>
              <a:t>矩阵</a:t>
            </a:r>
            <a:r>
              <a:rPr lang="zh-CN" altLang="en-US" sz="2000" b="1" dirty="0"/>
              <a:t>无量纲化</a:t>
            </a:r>
            <a:endParaRPr lang="zh-CN" altLang="en-US" sz="2000" b="1" dirty="0"/>
          </a:p>
          <a:p>
            <a:pPr indent="457200">
              <a:lnSpc>
                <a:spcPct val="150000"/>
              </a:lnSpc>
            </a:pPr>
            <a:r>
              <a:rPr lang="zh-CN" altLang="en-US" sz="2000" dirty="0"/>
              <a:t>可得</a:t>
            </a:r>
            <a:endParaRPr lang="zh-CN" altLang="en-US" sz="2000" dirty="0"/>
          </a:p>
        </p:txBody>
      </p:sp>
    </p:spTree>
    <p:custDataLst>
      <p:tags r:id="rId3"/>
    </p:custData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9" name="文本框 8"/>
          <p:cNvSpPr txBox="1"/>
          <p:nvPr/>
        </p:nvSpPr>
        <p:spPr>
          <a:xfrm>
            <a:off x="762000" y="1521460"/>
            <a:ext cx="7908925" cy="2399665"/>
          </a:xfrm>
          <a:prstGeom prst="rect">
            <a:avLst/>
          </a:prstGeom>
          <a:noFill/>
        </p:spPr>
        <p:txBody>
          <a:bodyPr wrap="square" rtlCol="0">
            <a:spAutoFit/>
          </a:bodyPr>
          <a:p>
            <a:pPr>
              <a:lnSpc>
                <a:spcPct val="150000"/>
              </a:lnSpc>
            </a:pPr>
            <a:r>
              <a:rPr lang="en-US" altLang="zh-CN" sz="2000" b="1" dirty="0"/>
              <a:t>3 </a:t>
            </a:r>
            <a:r>
              <a:rPr lang="zh-CN" altLang="en-US" sz="2000" b="1" dirty="0"/>
              <a:t>计算关联系数</a:t>
            </a:r>
            <a:endParaRPr lang="zh-CN" altLang="en-US" sz="2000" b="1" dirty="0"/>
          </a:p>
          <a:p>
            <a:pPr indent="457200">
              <a:lnSpc>
                <a:spcPct val="150000"/>
              </a:lnSpc>
            </a:pPr>
            <a:r>
              <a:rPr lang="zh-CN" altLang="en-US" sz="2000" dirty="0"/>
              <a:t>计算各年份关联</a:t>
            </a:r>
            <a:r>
              <a:rPr lang="zh-CN" altLang="en-US" sz="2000" dirty="0"/>
              <a:t>系数</a:t>
            </a:r>
            <a:endParaRPr lang="zh-CN" altLang="en-US" sz="2000"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r>
              <a:rPr lang="zh-CN" altLang="en-US" sz="2000" dirty="0"/>
              <a:t>得</a:t>
            </a:r>
            <a:endParaRPr lang="zh-CN" altLang="en-US" sz="2000" dirty="0"/>
          </a:p>
        </p:txBody>
      </p:sp>
      <p:pic>
        <p:nvPicPr>
          <p:cNvPr id="3" name="图片 2"/>
          <p:cNvPicPr>
            <a:picLocks noChangeAspect="1"/>
          </p:cNvPicPr>
          <p:nvPr/>
        </p:nvPicPr>
        <p:blipFill>
          <a:blip r:embed="rId2"/>
          <a:stretch>
            <a:fillRect/>
          </a:stretch>
        </p:blipFill>
        <p:spPr>
          <a:xfrm>
            <a:off x="2743200" y="2438400"/>
            <a:ext cx="3867150" cy="786765"/>
          </a:xfrm>
          <a:prstGeom prst="rect">
            <a:avLst/>
          </a:prstGeom>
        </p:spPr>
      </p:pic>
      <p:graphicFrame>
        <p:nvGraphicFramePr>
          <p:cNvPr id="10" name="表格 11"/>
          <p:cNvGraphicFramePr>
            <a:graphicFrameLocks noGrp="1"/>
          </p:cNvGraphicFramePr>
          <p:nvPr>
            <p:custDataLst>
              <p:tags r:id="rId3"/>
            </p:custDataLst>
          </p:nvPr>
        </p:nvGraphicFramePr>
        <p:xfrm>
          <a:off x="2522220" y="3276600"/>
          <a:ext cx="4100195" cy="3016885"/>
        </p:xfrm>
        <a:graphic>
          <a:graphicData uri="http://schemas.openxmlformats.org/drawingml/2006/table">
            <a:tbl>
              <a:tblPr firstRow="1" bandRow="1">
                <a:tableStyleId>{7DF18680-E054-41AD-8BC1-D1AEF772440D}</a:tableStyleId>
              </a:tblPr>
              <a:tblGrid>
                <a:gridCol w="1143635"/>
                <a:gridCol w="990600"/>
                <a:gridCol w="920115"/>
                <a:gridCol w="1045845"/>
              </a:tblGrid>
              <a:tr h="548005">
                <a:tc>
                  <a:txBody>
                    <a:bodyPr/>
                    <a:p>
                      <a:pPr algn="ctr" fontAlgn="auto">
                        <a:spcBef>
                          <a:spcPts val="1000"/>
                        </a:spcBef>
                      </a:pPr>
                      <a:r>
                        <a:rPr lang="zh-CN" altLang="en-US" dirty="0"/>
                        <a:t>年份</a:t>
                      </a:r>
                      <a:endParaRPr lang="zh-CN" altLang="en-US" dirty="0"/>
                    </a:p>
                  </a:txBody>
                  <a:tcPr/>
                </a:tc>
                <a:tc>
                  <a:txBody>
                    <a:bodyPr/>
                    <a:p>
                      <a:pPr algn="ctr"/>
                      <a:r>
                        <a:rPr lang="zh-CN" altLang="en-US" dirty="0"/>
                        <a:t>第一</a:t>
                      </a:r>
                      <a:r>
                        <a:rPr lang="zh-CN" altLang="en-US" dirty="0"/>
                        <a:t>产业</a:t>
                      </a:r>
                      <a:endParaRPr lang="en-US" altLang="zh-CN" dirty="0"/>
                    </a:p>
                  </a:txBody>
                  <a:tcPr anchor="ctr"/>
                </a:tc>
                <a:tc>
                  <a:txBody>
                    <a:bodyPr/>
                    <a:p>
                      <a:pPr algn="ctr"/>
                      <a:r>
                        <a:rPr lang="zh-CN" altLang="en-US" dirty="0"/>
                        <a:t>第二产业</a:t>
                      </a:r>
                      <a:endParaRPr lang="en-US" altLang="zh-CN" dirty="0"/>
                    </a:p>
                  </a:txBody>
                  <a:tcPr anchor="ctr"/>
                </a:tc>
                <a:tc>
                  <a:txBody>
                    <a:bodyPr/>
                    <a:p>
                      <a:pPr algn="ctr"/>
                      <a:r>
                        <a:rPr lang="zh-CN" altLang="en-US" dirty="0"/>
                        <a:t>第三</a:t>
                      </a:r>
                      <a:r>
                        <a:rPr lang="zh-CN" altLang="en-US" dirty="0"/>
                        <a:t>产业</a:t>
                      </a:r>
                      <a:endParaRPr lang="en-US" altLang="zh-CN" dirty="0"/>
                    </a:p>
                  </a:txBody>
                  <a:tcPr anchor="ctr"/>
                </a:tc>
              </a:tr>
              <a:tr h="406400">
                <a:tc>
                  <a:txBody>
                    <a:bodyPr/>
                    <a:p>
                      <a:pPr algn="ctr"/>
                      <a:r>
                        <a:rPr lang="en-US" dirty="0"/>
                        <a:t>2000</a:t>
                      </a:r>
                      <a:endParaRPr lang="en-US" dirty="0"/>
                    </a:p>
                  </a:txBody>
                  <a:tcPr/>
                </a:tc>
                <a:tc>
                  <a:txBody>
                    <a:bodyPr/>
                    <a:p>
                      <a:pPr algn="ctr"/>
                      <a:r>
                        <a:rPr lang="en-US" altLang="zh-CN" dirty="0"/>
                        <a:t>0.4751</a:t>
                      </a:r>
                      <a:endParaRPr lang="en-US" altLang="zh-CN" dirty="0"/>
                    </a:p>
                  </a:txBody>
                  <a:tcPr/>
                </a:tc>
                <a:tc>
                  <a:txBody>
                    <a:bodyPr/>
                    <a:p>
                      <a:pPr algn="ctr"/>
                      <a:r>
                        <a:rPr lang="en-US" altLang="zh-CN" dirty="0"/>
                        <a:t>0.6585</a:t>
                      </a:r>
                      <a:endParaRPr lang="en-US" altLang="zh-CN" dirty="0"/>
                    </a:p>
                  </a:txBody>
                  <a:tcPr/>
                </a:tc>
                <a:tc>
                  <a:txBody>
                    <a:bodyPr/>
                    <a:p>
                      <a:pPr algn="ctr"/>
                      <a:r>
                        <a:rPr lang="en-US" altLang="zh-CN" dirty="0"/>
                        <a:t>0.8920</a:t>
                      </a:r>
                      <a:endParaRPr lang="en-US" altLang="zh-CN" dirty="0"/>
                    </a:p>
                  </a:txBody>
                  <a:tcPr/>
                </a:tc>
              </a:tr>
              <a:tr h="39370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dirty="0"/>
                        <a:t>2001</a:t>
                      </a:r>
                      <a:endParaRPr lang="en-US" dirty="0"/>
                    </a:p>
                  </a:txBody>
                  <a:tcPr/>
                </a:tc>
                <a:tc>
                  <a:txBody>
                    <a:bodyPr/>
                    <a:p>
                      <a:pPr algn="ctr">
                        <a:buNone/>
                      </a:pPr>
                      <a:r>
                        <a:rPr lang="en-US" altLang="zh-CN" dirty="0"/>
                        <a:t>0.4298</a:t>
                      </a:r>
                      <a:endParaRPr lang="en-US" altLang="zh-CN" dirty="0"/>
                    </a:p>
                  </a:txBody>
                  <a:tcPr/>
                </a:tc>
                <a:tc>
                  <a:txBody>
                    <a:bodyPr/>
                    <a:p>
                      <a:pPr algn="ctr">
                        <a:buNone/>
                      </a:pPr>
                      <a:r>
                        <a:rPr lang="en-US" altLang="zh-CN" dirty="0"/>
                        <a:t>0.5732</a:t>
                      </a:r>
                      <a:endParaRPr lang="en-US" altLang="zh-CN" dirty="0"/>
                    </a:p>
                  </a:txBody>
                  <a:tcPr/>
                </a:tc>
                <a:tc>
                  <a:txBody>
                    <a:bodyPr/>
                    <a:p>
                      <a:pPr algn="ctr">
                        <a:buNone/>
                      </a:pPr>
                      <a:r>
                        <a:rPr lang="en-US" altLang="zh-CN" dirty="0"/>
                        <a:t>0.7678</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2002</a:t>
                      </a:r>
                      <a:endParaRPr lang="en-US" altLang="en-US" dirty="0"/>
                    </a:p>
                  </a:txBody>
                  <a:tcPr/>
                </a:tc>
                <a:tc>
                  <a:txBody>
                    <a:bodyPr/>
                    <a:p>
                      <a:pPr algn="ctr">
                        <a:buNone/>
                      </a:pPr>
                      <a:r>
                        <a:rPr lang="en-US" altLang="zh-CN" dirty="0"/>
                        <a:t>0.6354</a:t>
                      </a:r>
                      <a:endParaRPr lang="en-US" altLang="zh-CN" dirty="0"/>
                    </a:p>
                  </a:txBody>
                  <a:tcPr/>
                </a:tc>
                <a:tc>
                  <a:txBody>
                    <a:bodyPr/>
                    <a:p>
                      <a:pPr algn="ctr">
                        <a:buNone/>
                      </a:pPr>
                      <a:r>
                        <a:rPr lang="en-US" altLang="zh-CN" dirty="0"/>
                        <a:t>0.5461</a:t>
                      </a:r>
                      <a:endParaRPr lang="en-US" altLang="zh-CN" dirty="0"/>
                    </a:p>
                  </a:txBody>
                  <a:tcPr/>
                </a:tc>
                <a:tc>
                  <a:txBody>
                    <a:bodyPr/>
                    <a:p>
                      <a:pPr algn="ctr">
                        <a:buNone/>
                      </a:pPr>
                      <a:r>
                        <a:rPr lang="en-US" altLang="zh-CN" dirty="0"/>
                        <a:t>0.5765</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2003</a:t>
                      </a:r>
                      <a:endParaRPr lang="en-US" altLang="en-US" dirty="0"/>
                    </a:p>
                  </a:txBody>
                  <a:tcPr/>
                </a:tc>
                <a:tc>
                  <a:txBody>
                    <a:bodyPr/>
                    <a:p>
                      <a:pPr algn="ctr">
                        <a:buNone/>
                      </a:pPr>
                      <a:r>
                        <a:rPr lang="en-US" altLang="zh-CN" dirty="0"/>
                        <a:t>0.7519</a:t>
                      </a:r>
                      <a:endParaRPr lang="en-US" altLang="zh-CN" dirty="0"/>
                    </a:p>
                  </a:txBody>
                  <a:tcPr/>
                </a:tc>
                <a:tc>
                  <a:txBody>
                    <a:bodyPr/>
                    <a:p>
                      <a:pPr algn="ctr">
                        <a:buNone/>
                      </a:pPr>
                      <a:r>
                        <a:rPr lang="en-US" altLang="zh-CN" dirty="0"/>
                        <a:t>0.8982</a:t>
                      </a:r>
                      <a:endParaRPr lang="en-US" altLang="zh-CN" dirty="0"/>
                    </a:p>
                  </a:txBody>
                  <a:tcPr/>
                </a:tc>
                <a:tc>
                  <a:txBody>
                    <a:bodyPr/>
                    <a:p>
                      <a:pPr algn="ctr">
                        <a:buNone/>
                      </a:pPr>
                      <a:r>
                        <a:rPr lang="en-US" altLang="zh-CN" dirty="0"/>
                        <a:t>0.7751</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2004</a:t>
                      </a:r>
                      <a:endParaRPr lang="en-US" altLang="en-US" dirty="0"/>
                    </a:p>
                  </a:txBody>
                  <a:tcPr/>
                </a:tc>
                <a:tc>
                  <a:txBody>
                    <a:bodyPr/>
                    <a:p>
                      <a:pPr algn="ctr">
                        <a:buNone/>
                      </a:pPr>
                      <a:r>
                        <a:rPr lang="en-US" altLang="zh-CN" dirty="0"/>
                        <a:t>0.4223</a:t>
                      </a:r>
                      <a:endParaRPr lang="en-US" altLang="zh-CN" dirty="0"/>
                    </a:p>
                  </a:txBody>
                  <a:tcPr/>
                </a:tc>
                <a:tc>
                  <a:txBody>
                    <a:bodyPr/>
                    <a:p>
                      <a:pPr algn="ctr">
                        <a:buNone/>
                      </a:pPr>
                      <a:r>
                        <a:rPr lang="en-US" altLang="zh-CN" dirty="0"/>
                        <a:t>0.6655</a:t>
                      </a:r>
                      <a:endParaRPr lang="en-US" altLang="zh-CN" dirty="0"/>
                    </a:p>
                  </a:txBody>
                  <a:tcPr/>
                </a:tc>
                <a:tc>
                  <a:txBody>
                    <a:bodyPr/>
                    <a:p>
                      <a:pPr algn="ctr">
                        <a:buNone/>
                      </a:pPr>
                      <a:r>
                        <a:rPr lang="en-US" altLang="zh-CN" dirty="0"/>
                        <a:t>0.9997</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2005</a:t>
                      </a:r>
                      <a:endParaRPr lang="en-US" altLang="en-US" dirty="0"/>
                    </a:p>
                  </a:txBody>
                  <a:tcPr/>
                </a:tc>
                <a:tc>
                  <a:txBody>
                    <a:bodyPr/>
                    <a:p>
                      <a:pPr algn="ctr">
                        <a:buNone/>
                      </a:pPr>
                      <a:r>
                        <a:rPr lang="en-US" altLang="zh-CN" dirty="0"/>
                        <a:t>0.3355</a:t>
                      </a:r>
                      <a:endParaRPr lang="en-US" altLang="zh-CN" dirty="0"/>
                    </a:p>
                  </a:txBody>
                  <a:tcPr/>
                </a:tc>
                <a:tc>
                  <a:txBody>
                    <a:bodyPr/>
                    <a:p>
                      <a:pPr algn="ctr">
                        <a:buNone/>
                      </a:pPr>
                      <a:r>
                        <a:rPr lang="en-US" altLang="zh-CN" dirty="0"/>
                        <a:t>0.4034</a:t>
                      </a:r>
                      <a:endParaRPr lang="en-US" altLang="zh-CN" dirty="0"/>
                    </a:p>
                  </a:txBody>
                  <a:tcPr/>
                </a:tc>
                <a:tc>
                  <a:txBody>
                    <a:bodyPr/>
                    <a:p>
                      <a:pPr algn="ctr">
                        <a:buNone/>
                      </a:pPr>
                      <a:r>
                        <a:rPr lang="en-US" altLang="zh-CN" dirty="0"/>
                        <a:t>0.5316</a:t>
                      </a:r>
                      <a:endParaRPr lang="en-US" altLang="zh-CN" dirty="0"/>
                    </a:p>
                  </a:txBody>
                  <a:tcPr/>
                </a:tc>
              </a:tr>
            </a:tbl>
          </a:graphicData>
        </a:graphic>
      </p:graphicFrame>
    </p:spTree>
    <p:custDataLst>
      <p:tags r:id="rId4"/>
    </p:custData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9" name="文本框 8"/>
          <p:cNvSpPr txBox="1"/>
          <p:nvPr/>
        </p:nvSpPr>
        <p:spPr>
          <a:xfrm>
            <a:off x="762000" y="1521460"/>
            <a:ext cx="7908925" cy="1938020"/>
          </a:xfrm>
          <a:prstGeom prst="rect">
            <a:avLst/>
          </a:prstGeom>
          <a:noFill/>
        </p:spPr>
        <p:txBody>
          <a:bodyPr wrap="square" rtlCol="0">
            <a:spAutoFit/>
          </a:bodyPr>
          <a:p>
            <a:pPr>
              <a:lnSpc>
                <a:spcPct val="150000"/>
              </a:lnSpc>
            </a:pPr>
            <a:r>
              <a:rPr lang="en-US" altLang="zh-CN" sz="2000" b="1" dirty="0"/>
              <a:t>4 </a:t>
            </a:r>
            <a:r>
              <a:rPr lang="zh-CN" altLang="en-US" sz="2000" b="1" dirty="0"/>
              <a:t>计算关联</a:t>
            </a:r>
            <a:r>
              <a:rPr lang="zh-CN" altLang="en-US" sz="2000" b="1" dirty="0"/>
              <a:t>度</a:t>
            </a:r>
            <a:endParaRPr lang="zh-CN" altLang="en-US" sz="2000" b="1" dirty="0"/>
          </a:p>
          <a:p>
            <a:pPr indent="457200">
              <a:lnSpc>
                <a:spcPct val="150000"/>
              </a:lnSpc>
            </a:pPr>
            <a:r>
              <a:rPr lang="zh-CN" altLang="en-US" sz="2000" dirty="0"/>
              <a:t>计算各指标关联</a:t>
            </a:r>
            <a:r>
              <a:rPr lang="zh-CN" altLang="en-US" sz="2000" dirty="0"/>
              <a:t>度</a:t>
            </a:r>
            <a:endParaRPr lang="zh-CN" altLang="en-US" sz="2000" dirty="0"/>
          </a:p>
          <a:p>
            <a:pPr indent="457200">
              <a:lnSpc>
                <a:spcPct val="150000"/>
              </a:lnSpc>
            </a:pPr>
            <a:endParaRPr lang="zh-CN" altLang="en-US" sz="2000" dirty="0"/>
          </a:p>
          <a:p>
            <a:pPr indent="457200">
              <a:lnSpc>
                <a:spcPct val="150000"/>
              </a:lnSpc>
            </a:pPr>
            <a:r>
              <a:rPr lang="zh-CN" altLang="en-US" sz="2000" dirty="0"/>
              <a:t>得</a:t>
            </a:r>
            <a:endParaRPr lang="zh-CN" altLang="en-US" sz="2000" dirty="0"/>
          </a:p>
        </p:txBody>
      </p:sp>
      <p:graphicFrame>
        <p:nvGraphicFramePr>
          <p:cNvPr id="10" name="表格 11"/>
          <p:cNvGraphicFramePr>
            <a:graphicFrameLocks noGrp="1"/>
          </p:cNvGraphicFramePr>
          <p:nvPr>
            <p:custDataLst>
              <p:tags r:id="rId2"/>
            </p:custDataLst>
          </p:nvPr>
        </p:nvGraphicFramePr>
        <p:xfrm>
          <a:off x="2522220" y="3276600"/>
          <a:ext cx="4100195" cy="3016885"/>
        </p:xfrm>
        <a:graphic>
          <a:graphicData uri="http://schemas.openxmlformats.org/drawingml/2006/table">
            <a:tbl>
              <a:tblPr firstRow="1" bandRow="1">
                <a:tableStyleId>{7DF18680-E054-41AD-8BC1-D1AEF772440D}</a:tableStyleId>
              </a:tblPr>
              <a:tblGrid>
                <a:gridCol w="1143635"/>
                <a:gridCol w="990600"/>
                <a:gridCol w="920115"/>
              </a:tblGrid>
              <a:tr h="548005">
                <a:tc>
                  <a:txBody>
                    <a:bodyPr/>
                    <a:p>
                      <a:pPr algn="ctr" fontAlgn="auto">
                        <a:spcBef>
                          <a:spcPts val="1000"/>
                        </a:spcBef>
                      </a:pPr>
                      <a:r>
                        <a:rPr lang="zh-CN" altLang="en-US" dirty="0"/>
                        <a:t>产业</a:t>
                      </a:r>
                      <a:endParaRPr lang="zh-CN" altLang="en-US" dirty="0"/>
                    </a:p>
                  </a:txBody>
                  <a:tcPr/>
                </a:tc>
                <a:tc>
                  <a:txBody>
                    <a:bodyPr/>
                    <a:p>
                      <a:pPr algn="ctr"/>
                      <a:r>
                        <a:rPr lang="zh-CN" altLang="en-US" dirty="0"/>
                        <a:t>关联度</a:t>
                      </a:r>
                      <a:endParaRPr lang="zh-CN" altLang="en-US" dirty="0"/>
                    </a:p>
                  </a:txBody>
                  <a:tcPr anchor="ctr"/>
                </a:tc>
                <a:tc>
                  <a:txBody>
                    <a:bodyPr/>
                    <a:p>
                      <a:pPr algn="ctr"/>
                      <a:r>
                        <a:rPr lang="zh-CN" altLang="en-US" dirty="0"/>
                        <a:t>排序</a:t>
                      </a:r>
                      <a:endParaRPr lang="zh-CN" altLang="en-US" dirty="0"/>
                    </a:p>
                  </a:txBody>
                  <a:tcPr anchor="ctr"/>
                </a:tc>
              </a:tr>
              <a:tr h="406400">
                <a:tc>
                  <a:txBody>
                    <a:bodyPr/>
                    <a:p>
                      <a:pPr algn="ctr"/>
                      <a:r>
                        <a:rPr lang="zh-CN" altLang="en-US" dirty="0"/>
                        <a:t>第一产业</a:t>
                      </a:r>
                      <a:endParaRPr lang="zh-CN" altLang="en-US" dirty="0"/>
                    </a:p>
                  </a:txBody>
                  <a:tcPr/>
                </a:tc>
                <a:tc>
                  <a:txBody>
                    <a:bodyPr/>
                    <a:p>
                      <a:pPr algn="ctr"/>
                      <a:r>
                        <a:rPr lang="en-US" altLang="zh-CN" dirty="0"/>
                        <a:t>0.5083</a:t>
                      </a:r>
                      <a:endParaRPr lang="en-US" altLang="zh-CN" dirty="0"/>
                    </a:p>
                  </a:txBody>
                  <a:tcPr/>
                </a:tc>
                <a:tc>
                  <a:txBody>
                    <a:bodyPr/>
                    <a:p>
                      <a:pPr algn="ctr"/>
                      <a:r>
                        <a:rPr lang="en-US" altLang="zh-CN" dirty="0"/>
                        <a:t>3</a:t>
                      </a:r>
                      <a:endParaRPr lang="en-US" altLang="zh-CN" dirty="0"/>
                    </a:p>
                  </a:txBody>
                  <a:tcPr/>
                </a:tc>
              </a:tr>
              <a:tr h="39370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第二产业</a:t>
                      </a:r>
                      <a:endParaRPr lang="zh-CN" altLang="en-US" dirty="0"/>
                    </a:p>
                  </a:txBody>
                  <a:tcPr/>
                </a:tc>
                <a:tc>
                  <a:txBody>
                    <a:bodyPr/>
                    <a:p>
                      <a:pPr algn="ctr">
                        <a:buNone/>
                      </a:pPr>
                      <a:r>
                        <a:rPr lang="en-US" altLang="zh-CN" dirty="0"/>
                        <a:t>0.6241</a:t>
                      </a:r>
                      <a:endParaRPr lang="en-US" altLang="zh-CN" dirty="0"/>
                    </a:p>
                  </a:txBody>
                  <a:tcPr/>
                </a:tc>
                <a:tc>
                  <a:txBody>
                    <a:bodyPr/>
                    <a:p>
                      <a:pPr algn="ctr">
                        <a:buNone/>
                      </a:pPr>
                      <a:r>
                        <a:rPr lang="en-US" altLang="zh-CN" dirty="0"/>
                        <a:t>2</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第三产业</a:t>
                      </a:r>
                      <a:endParaRPr lang="zh-CN" altLang="en-US" dirty="0"/>
                    </a:p>
                  </a:txBody>
                  <a:tcPr/>
                </a:tc>
                <a:tc>
                  <a:txBody>
                    <a:bodyPr/>
                    <a:p>
                      <a:pPr algn="ctr">
                        <a:buNone/>
                      </a:pPr>
                      <a:r>
                        <a:rPr lang="en-US" altLang="zh-CN" dirty="0"/>
                        <a:t>0.7571</a:t>
                      </a:r>
                      <a:endParaRPr lang="en-US" altLang="zh-CN" dirty="0"/>
                    </a:p>
                  </a:txBody>
                  <a:tcPr/>
                </a:tc>
                <a:tc>
                  <a:txBody>
                    <a:bodyPr/>
                    <a:p>
                      <a:pPr algn="ctr">
                        <a:buNone/>
                      </a:pPr>
                      <a:r>
                        <a:rPr lang="en-US" altLang="zh-CN" dirty="0"/>
                        <a:t>1</a:t>
                      </a:r>
                      <a:endParaRPr lang="en-US" altLang="zh-CN" dirty="0"/>
                    </a:p>
                  </a:txBody>
                  <a:tcPr/>
                </a:tc>
              </a:tr>
            </a:tbl>
          </a:graphicData>
        </a:graphic>
      </p:graphicFrame>
      <p:pic>
        <p:nvPicPr>
          <p:cNvPr id="2" name="图片 1"/>
          <p:cNvPicPr>
            <a:picLocks noChangeAspect="1"/>
          </p:cNvPicPr>
          <p:nvPr/>
        </p:nvPicPr>
        <p:blipFill>
          <a:blip r:embed="rId3"/>
          <a:stretch>
            <a:fillRect/>
          </a:stretch>
        </p:blipFill>
        <p:spPr>
          <a:xfrm>
            <a:off x="3661410" y="2438400"/>
            <a:ext cx="1820545" cy="725170"/>
          </a:xfrm>
          <a:prstGeom prst="rect">
            <a:avLst/>
          </a:prstGeom>
        </p:spPr>
      </p:pic>
    </p:spTree>
    <p:custDataLst>
      <p:tags r:id="rId4"/>
    </p:custData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灰色综合评</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价简介</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灰色综合评</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价简介</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838200" y="1600200"/>
            <a:ext cx="7268210" cy="3969385"/>
          </a:xfrm>
          <a:prstGeom prst="rect">
            <a:avLst/>
          </a:prstGeom>
          <a:noFill/>
        </p:spPr>
        <p:txBody>
          <a:bodyPr wrap="square" rtlCol="0">
            <a:spAutoFit/>
          </a:bodyPr>
          <a:p>
            <a:pPr indent="457200" algn="just">
              <a:lnSpc>
                <a:spcPct val="150000"/>
              </a:lnSpc>
              <a:buFont typeface="Wingdings" panose="05000000000000000000" charset="0"/>
            </a:pPr>
            <a:r>
              <a:rPr lang="zh-CN" sz="2400" dirty="0"/>
              <a:t>灰色综合评</a:t>
            </a:r>
            <a:r>
              <a:rPr lang="zh-CN" sz="2400" dirty="0"/>
              <a:t>价法是针对复杂大系统进行效能评估时，信息不完备、不全面、不充分的情况，所提出的一种评估方法，其</a:t>
            </a:r>
            <a:r>
              <a:rPr lang="zh-CN" sz="2400" dirty="0">
                <a:solidFill>
                  <a:srgbClr val="FF0000"/>
                </a:solidFill>
              </a:rPr>
              <a:t>基于灰色关联度分析</a:t>
            </a:r>
            <a:r>
              <a:rPr lang="zh-CN" sz="2400" dirty="0"/>
              <a:t>。</a:t>
            </a:r>
            <a:endParaRPr lang="zh-CN" sz="2400" dirty="0"/>
          </a:p>
          <a:p>
            <a:pPr indent="457200" algn="just">
              <a:lnSpc>
                <a:spcPct val="200000"/>
              </a:lnSpc>
              <a:buFont typeface="Wingdings" panose="05000000000000000000" charset="0"/>
            </a:pPr>
            <a:r>
              <a:rPr lang="zh-CN" sz="2400" dirty="0"/>
              <a:t>可分为：</a:t>
            </a:r>
            <a:endParaRPr lang="zh-CN" sz="2400" dirty="0"/>
          </a:p>
          <a:p>
            <a:pPr marL="342900" indent="-342900" algn="just">
              <a:lnSpc>
                <a:spcPct val="200000"/>
              </a:lnSpc>
              <a:buFont typeface="Wingdings" panose="05000000000000000000" charset="0"/>
              <a:buChar char="Ø"/>
            </a:pPr>
            <a:r>
              <a:rPr lang="zh-CN" sz="2400" dirty="0"/>
              <a:t>单层次灰色综合评</a:t>
            </a:r>
            <a:r>
              <a:rPr lang="zh-CN" sz="2400" dirty="0"/>
              <a:t>价</a:t>
            </a:r>
            <a:endParaRPr lang="zh-CN" sz="2400" dirty="0"/>
          </a:p>
          <a:p>
            <a:pPr marL="342900" indent="-342900" algn="just">
              <a:lnSpc>
                <a:spcPct val="200000"/>
              </a:lnSpc>
              <a:buFont typeface="Wingdings" panose="05000000000000000000" charset="0"/>
              <a:buChar char="Ø"/>
            </a:pPr>
            <a:r>
              <a:rPr lang="zh-CN" sz="2400" dirty="0"/>
              <a:t>多层次灰色综合</a:t>
            </a:r>
            <a:r>
              <a:rPr lang="zh-CN" sz="2400" dirty="0"/>
              <a:t>评价</a:t>
            </a:r>
            <a:endParaRPr lang="zh-CN" sz="2400" dirty="0"/>
          </a:p>
        </p:txBody>
      </p:sp>
    </p:spTree>
    <p:custDataLst>
      <p:tags r:id="rId2"/>
    </p:custData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711073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2.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单层次灰色综合评价及</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838200" y="1297940"/>
            <a:ext cx="7268210" cy="1630045"/>
          </a:xfrm>
          <a:prstGeom prst="rect">
            <a:avLst/>
          </a:prstGeom>
          <a:noFill/>
        </p:spPr>
        <p:txBody>
          <a:bodyPr wrap="square" rtlCol="0">
            <a:spAutoFit/>
          </a:bodyPr>
          <a:p>
            <a:pPr indent="457200" algn="just">
              <a:lnSpc>
                <a:spcPct val="150000"/>
              </a:lnSpc>
              <a:buFont typeface="Wingdings" panose="05000000000000000000" charset="0"/>
            </a:pPr>
            <a:r>
              <a:rPr lang="zh-CN" sz="2000" dirty="0"/>
              <a:t>设有</a:t>
            </a:r>
            <a:r>
              <a:rPr lang="en-US" altLang="zh-CN" sz="2000" dirty="0"/>
              <a:t>m</a:t>
            </a:r>
            <a:r>
              <a:rPr lang="zh-CN" altLang="en-US" sz="2000" dirty="0"/>
              <a:t>个评价对象，每个评价对象有</a:t>
            </a:r>
            <a:r>
              <a:rPr lang="en-US" altLang="zh-CN" sz="2000" dirty="0"/>
              <a:t>n</a:t>
            </a:r>
            <a:r>
              <a:rPr lang="zh-CN" altLang="en-US" sz="2000" dirty="0"/>
              <a:t>个评价指标，第</a:t>
            </a:r>
            <a:r>
              <a:rPr lang="en-US" altLang="zh-CN" sz="2000" dirty="0"/>
              <a:t>i</a:t>
            </a:r>
            <a:r>
              <a:rPr lang="zh-CN" altLang="en-US" sz="2000" dirty="0"/>
              <a:t>个评价对象的第</a:t>
            </a:r>
            <a:r>
              <a:rPr lang="en-US" altLang="zh-CN" sz="2000" dirty="0"/>
              <a:t>j</a:t>
            </a:r>
            <a:r>
              <a:rPr lang="zh-CN" altLang="en-US" sz="2000" dirty="0"/>
              <a:t>个指标为</a:t>
            </a:r>
            <a:endParaRPr lang="zh-CN" altLang="en-US" sz="2000" dirty="0"/>
          </a:p>
          <a:p>
            <a:pPr indent="457200" algn="just">
              <a:lnSpc>
                <a:spcPct val="200000"/>
              </a:lnSpc>
              <a:buFont typeface="Wingdings" panose="05000000000000000000" charset="0"/>
            </a:pPr>
            <a:endParaRPr lang="zh-CN" altLang="en-US" sz="2000" dirty="0"/>
          </a:p>
        </p:txBody>
      </p:sp>
      <p:pic>
        <p:nvPicPr>
          <p:cNvPr id="2" name="图片 1"/>
          <p:cNvPicPr>
            <a:picLocks noChangeAspect="1"/>
          </p:cNvPicPr>
          <p:nvPr/>
        </p:nvPicPr>
        <p:blipFill>
          <a:blip r:embed="rId2"/>
          <a:stretch>
            <a:fillRect/>
          </a:stretch>
        </p:blipFill>
        <p:spPr>
          <a:xfrm>
            <a:off x="2660015" y="2288540"/>
            <a:ext cx="3823335" cy="421640"/>
          </a:xfrm>
          <a:prstGeom prst="rect">
            <a:avLst/>
          </a:prstGeom>
        </p:spPr>
      </p:pic>
      <p:sp>
        <p:nvSpPr>
          <p:cNvPr id="9" name="文本框 8"/>
          <p:cNvSpPr txBox="1"/>
          <p:nvPr/>
        </p:nvSpPr>
        <p:spPr>
          <a:xfrm>
            <a:off x="838200" y="2745740"/>
            <a:ext cx="7908925" cy="3784600"/>
          </a:xfrm>
          <a:prstGeom prst="rect">
            <a:avLst/>
          </a:prstGeom>
          <a:noFill/>
        </p:spPr>
        <p:txBody>
          <a:bodyPr wrap="square" rtlCol="0">
            <a:spAutoFit/>
          </a:bodyPr>
          <a:p>
            <a:pPr>
              <a:lnSpc>
                <a:spcPct val="150000"/>
              </a:lnSpc>
            </a:pPr>
            <a:r>
              <a:rPr lang="en-US" altLang="zh-CN" sz="2000" b="1" dirty="0"/>
              <a:t>2.1 </a:t>
            </a:r>
            <a:r>
              <a:rPr lang="zh-CN" altLang="en-US" sz="2000" b="1" dirty="0"/>
              <a:t>确定最优指标</a:t>
            </a:r>
            <a:r>
              <a:rPr lang="zh-CN" altLang="en-US" sz="2000" b="1" dirty="0"/>
              <a:t>集</a:t>
            </a:r>
            <a:endParaRPr lang="zh-CN" altLang="en-US" sz="2000" b="1" dirty="0"/>
          </a:p>
          <a:p>
            <a:pPr indent="457200">
              <a:lnSpc>
                <a:spcPct val="150000"/>
              </a:lnSpc>
            </a:pPr>
            <a:endParaRPr lang="zh-CN" altLang="en-US" sz="2000" dirty="0"/>
          </a:p>
          <a:p>
            <a:pPr indent="457200">
              <a:lnSpc>
                <a:spcPct val="150000"/>
              </a:lnSpc>
            </a:pPr>
            <a:r>
              <a:rPr lang="zh-CN" altLang="en-US" sz="2000" dirty="0"/>
              <a:t>最优指标值可以是某种确定的标准，也可以是评估者公认的最优值，还可以简单地采用</a:t>
            </a:r>
            <a:endParaRPr lang="zh-CN" altLang="en-US" sz="2000" dirty="0"/>
          </a:p>
          <a:p>
            <a:pPr indent="457200">
              <a:lnSpc>
                <a:spcPct val="150000"/>
              </a:lnSpc>
            </a:pPr>
            <a:endParaRPr lang="zh-CN" altLang="en-US" sz="2000" dirty="0"/>
          </a:p>
          <a:p>
            <a:pPr indent="457200">
              <a:lnSpc>
                <a:spcPct val="150000"/>
              </a:lnSpc>
            </a:pPr>
            <a:r>
              <a:rPr lang="zh-CN" altLang="en-US" sz="2000" dirty="0"/>
              <a:t>来确定最优指标集。即，如果指标值越大越好，则以该指标在各方案中的最大值为最优标准；如果指标值越小越好，则以该指标在各方案中的最小值为最优</a:t>
            </a:r>
            <a:r>
              <a:rPr lang="zh-CN" altLang="en-US" sz="2000" dirty="0"/>
              <a:t>标准。</a:t>
            </a:r>
            <a:endParaRPr lang="zh-CN" altLang="en-US" sz="2000" dirty="0"/>
          </a:p>
        </p:txBody>
      </p:sp>
      <p:pic>
        <p:nvPicPr>
          <p:cNvPr id="7" name="图片 6"/>
          <p:cNvPicPr>
            <a:picLocks noChangeAspect="1"/>
          </p:cNvPicPr>
          <p:nvPr/>
        </p:nvPicPr>
        <p:blipFill>
          <a:blip r:embed="rId3"/>
          <a:stretch>
            <a:fillRect/>
          </a:stretch>
        </p:blipFill>
        <p:spPr>
          <a:xfrm>
            <a:off x="3467100" y="3279775"/>
            <a:ext cx="2209800" cy="388620"/>
          </a:xfrm>
          <a:prstGeom prst="rect">
            <a:avLst/>
          </a:prstGeom>
        </p:spPr>
      </p:pic>
      <p:pic>
        <p:nvPicPr>
          <p:cNvPr id="8" name="图片 7"/>
          <p:cNvPicPr>
            <a:picLocks noChangeAspect="1"/>
          </p:cNvPicPr>
          <p:nvPr/>
        </p:nvPicPr>
        <p:blipFill>
          <a:blip r:embed="rId4"/>
          <a:stretch>
            <a:fillRect/>
          </a:stretch>
        </p:blipFill>
        <p:spPr>
          <a:xfrm>
            <a:off x="2776855" y="4726305"/>
            <a:ext cx="4030980" cy="403860"/>
          </a:xfrm>
          <a:prstGeom prst="rect">
            <a:avLst/>
          </a:prstGeom>
        </p:spPr>
      </p:pic>
    </p:spTree>
    <p:custDataLst>
      <p:tags r:id="rId5"/>
    </p:custData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711073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2.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单层次灰色综合评价及</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9" name="文本框 8"/>
          <p:cNvSpPr txBox="1"/>
          <p:nvPr/>
        </p:nvSpPr>
        <p:spPr>
          <a:xfrm>
            <a:off x="915035" y="1555750"/>
            <a:ext cx="7908925" cy="1476375"/>
          </a:xfrm>
          <a:prstGeom prst="rect">
            <a:avLst/>
          </a:prstGeom>
          <a:noFill/>
        </p:spPr>
        <p:txBody>
          <a:bodyPr wrap="square" rtlCol="0">
            <a:spAutoFit/>
          </a:bodyPr>
          <a:p>
            <a:pPr>
              <a:lnSpc>
                <a:spcPct val="150000"/>
              </a:lnSpc>
            </a:pPr>
            <a:r>
              <a:rPr lang="en-US" altLang="zh-CN" sz="2000" b="1" dirty="0"/>
              <a:t>2.2 </a:t>
            </a:r>
            <a:r>
              <a:rPr lang="zh-CN" altLang="en-US" sz="2000" b="1" dirty="0"/>
              <a:t>构造原始</a:t>
            </a:r>
            <a:r>
              <a:rPr lang="zh-CN" altLang="en-US" sz="2000" b="1" dirty="0"/>
              <a:t>矩阵</a:t>
            </a:r>
            <a:endParaRPr lang="zh-CN" altLang="en-US" sz="2000" b="1" dirty="0"/>
          </a:p>
          <a:p>
            <a:pPr indent="457200">
              <a:lnSpc>
                <a:spcPct val="150000"/>
              </a:lnSpc>
            </a:pPr>
            <a:r>
              <a:rPr lang="zh-CN" altLang="en-US" sz="2000" dirty="0"/>
              <a:t>利用最优指标集和评价对象的指标构成原始</a:t>
            </a:r>
            <a:r>
              <a:rPr lang="zh-CN" altLang="en-US" sz="2000" dirty="0"/>
              <a:t>矩阵</a:t>
            </a:r>
            <a:endParaRPr lang="zh-CN" altLang="en-US" sz="2000" dirty="0"/>
          </a:p>
          <a:p>
            <a:pPr indent="457200">
              <a:lnSpc>
                <a:spcPct val="150000"/>
              </a:lnSpc>
            </a:pPr>
            <a:endParaRPr lang="zh-CN" altLang="en-US" sz="2000" dirty="0"/>
          </a:p>
        </p:txBody>
      </p:sp>
      <p:pic>
        <p:nvPicPr>
          <p:cNvPr id="3" name="图片 2"/>
          <p:cNvPicPr>
            <a:picLocks noChangeAspect="1"/>
          </p:cNvPicPr>
          <p:nvPr/>
        </p:nvPicPr>
        <p:blipFill>
          <a:blip r:embed="rId2"/>
          <a:stretch>
            <a:fillRect/>
          </a:stretch>
        </p:blipFill>
        <p:spPr>
          <a:xfrm>
            <a:off x="3150870" y="2667000"/>
            <a:ext cx="2842260" cy="1455420"/>
          </a:xfrm>
          <a:prstGeom prst="rect">
            <a:avLst/>
          </a:prstGeom>
        </p:spPr>
      </p:pic>
      <p:sp>
        <p:nvSpPr>
          <p:cNvPr id="11" name="文本框 10"/>
          <p:cNvSpPr txBox="1"/>
          <p:nvPr/>
        </p:nvSpPr>
        <p:spPr>
          <a:xfrm>
            <a:off x="991235" y="4255770"/>
            <a:ext cx="7908925" cy="1476375"/>
          </a:xfrm>
          <a:prstGeom prst="rect">
            <a:avLst/>
          </a:prstGeom>
          <a:noFill/>
        </p:spPr>
        <p:txBody>
          <a:bodyPr wrap="square" rtlCol="0">
            <a:spAutoFit/>
          </a:bodyPr>
          <a:p>
            <a:pPr>
              <a:lnSpc>
                <a:spcPct val="150000"/>
              </a:lnSpc>
            </a:pPr>
            <a:r>
              <a:rPr lang="en-US" altLang="zh-CN" sz="2000" b="1" dirty="0"/>
              <a:t>2.3 </a:t>
            </a:r>
            <a:r>
              <a:rPr lang="zh-CN" altLang="en-US" sz="2000" b="1" dirty="0"/>
              <a:t>数据无量纲化</a:t>
            </a:r>
            <a:r>
              <a:rPr lang="zh-CN" altLang="en-US" sz="2000" b="1" dirty="0"/>
              <a:t>处理</a:t>
            </a:r>
            <a:endParaRPr lang="zh-CN" altLang="en-US" sz="2000" b="1" dirty="0"/>
          </a:p>
          <a:p>
            <a:pPr indent="457200">
              <a:lnSpc>
                <a:spcPct val="150000"/>
              </a:lnSpc>
            </a:pPr>
            <a:r>
              <a:rPr lang="zh-CN" altLang="en-US" sz="2000" dirty="0"/>
              <a:t>采用数据均值化处理，即将矩阵</a:t>
            </a:r>
            <a:r>
              <a:rPr lang="en-US" altLang="zh-CN" sz="2000" dirty="0"/>
              <a:t>y</a:t>
            </a:r>
            <a:r>
              <a:rPr lang="zh-CN" altLang="en-US" sz="2000" dirty="0"/>
              <a:t>的每列所有数据除以该列数据的平均值，</a:t>
            </a:r>
            <a:r>
              <a:rPr lang="zh-CN" altLang="en-US" sz="2000" dirty="0"/>
              <a:t>即</a:t>
            </a:r>
            <a:endParaRPr lang="zh-CN" altLang="en-US" sz="2000" dirty="0"/>
          </a:p>
        </p:txBody>
      </p:sp>
      <p:pic>
        <p:nvPicPr>
          <p:cNvPr id="12" name="图片 11"/>
          <p:cNvPicPr>
            <a:picLocks noChangeAspect="1"/>
          </p:cNvPicPr>
          <p:nvPr/>
        </p:nvPicPr>
        <p:blipFill>
          <a:blip r:embed="rId3"/>
          <a:stretch>
            <a:fillRect/>
          </a:stretch>
        </p:blipFill>
        <p:spPr>
          <a:xfrm>
            <a:off x="3844290" y="5410200"/>
            <a:ext cx="1455420" cy="1043940"/>
          </a:xfrm>
          <a:prstGeom prst="rect">
            <a:avLst/>
          </a:prstGeom>
        </p:spPr>
      </p:pic>
    </p:spTree>
    <p:custDataLst>
      <p:tags r:id="rId4"/>
    </p:custData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矩形 443393"/>
          <p:cNvSpPr/>
          <p:nvPr/>
        </p:nvSpPr>
        <p:spPr>
          <a:xfrm>
            <a:off x="914496" y="2057424"/>
            <a:ext cx="6732588" cy="2448872"/>
          </a:xfrm>
          <a:prstGeom prst="rect">
            <a:avLst/>
          </a:prstGeom>
          <a:noFill/>
          <a:ln w="12700">
            <a:noFill/>
          </a:ln>
        </p:spPr>
        <p:txBody>
          <a:bodyPr lIns="90488" tIns="44450" rIns="90488" bIns="44450"/>
          <a:lstStyle/>
          <a:p>
            <a:pPr marL="812800" indent="-812800" algn="just" fontAlgn="base">
              <a:lnSpc>
                <a:spcPct val="150000"/>
              </a:lnSpc>
              <a:spcBef>
                <a:spcPct val="20000"/>
              </a:spcBef>
            </a:pPr>
            <a:r>
              <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1.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灰色关联</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分析法</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简介</a:t>
            </a:r>
            <a:endPar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812800" indent="-812800" algn="just" fontAlgn="base">
              <a:lnSpc>
                <a:spcPct val="150000"/>
              </a:lnSpc>
              <a:spcBef>
                <a:spcPct val="20000"/>
              </a:spcBef>
            </a:pPr>
            <a:r>
              <a:rPr lang="en-US" altLang="zh-CN"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2.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灰色关联</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分析法应用例题</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分析</a:t>
            </a:r>
            <a:endPar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812800" indent="-812800" algn="just" fontAlgn="base">
              <a:lnSpc>
                <a:spcPct val="150000"/>
              </a:lnSpc>
              <a:spcBef>
                <a:spcPct val="20000"/>
              </a:spcBef>
            </a:pPr>
            <a:r>
              <a:rPr lang="en-US" altLang="zh-CN"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3.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灰色综合评</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价简介</a:t>
            </a:r>
            <a:endPar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812800" indent="-812800" algn="just">
              <a:lnSpc>
                <a:spcPct val="150000"/>
              </a:lnSpc>
              <a:spcBef>
                <a:spcPct val="20000"/>
              </a:spcBef>
            </a:pPr>
            <a:r>
              <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4.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灰色综合评</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价应用例题分析</a:t>
            </a:r>
            <a:endParaRPr lang="zh-CN" altLang="en-US" sz="2400" b="1" strike="noStrike" noProof="1">
              <a:effectLst>
                <a:outerShdw blurRad="38100" dist="38100" dir="2700000">
                  <a:srgbClr val="C0C0C0"/>
                </a:outerShdw>
              </a:effectLst>
              <a:latin typeface="Arial" panose="020B0604020202020204" pitchFamily="34" charset="0"/>
            </a:endParaRPr>
          </a:p>
          <a:p>
            <a:pPr marL="812800" indent="-812800" algn="just" fontAlgn="base">
              <a:lnSpc>
                <a:spcPct val="150000"/>
              </a:lnSpc>
              <a:spcBef>
                <a:spcPct val="20000"/>
              </a:spcBef>
            </a:pPr>
            <a:r>
              <a:rPr lang="en-US" altLang="zh-CN"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5.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练习</a:t>
            </a:r>
            <a:r>
              <a:rPr lang="zh-CN" altLang="en-US" sz="2400" b="1">
                <a:effectLst>
                  <a:outerShdw blurRad="38100" dist="38100" dir="2700000">
                    <a:srgbClr val="C0C0C0"/>
                  </a:outerShdw>
                </a:effectLst>
                <a:latin typeface="Arial" panose="020B0604020202020204" pitchFamily="34" charset="0"/>
                <a:sym typeface="+mn-ea"/>
              </a:rPr>
              <a:t>与</a:t>
            </a:r>
            <a:r>
              <a:rPr lang="zh-CN" altLang="en-US" sz="2400" b="1">
                <a:effectLst>
                  <a:outerShdw blurRad="38100" dist="38100" dir="2700000">
                    <a:srgbClr val="C0C0C0"/>
                  </a:outerShdw>
                </a:effectLst>
                <a:latin typeface="Arial" panose="020B0604020202020204" pitchFamily="34" charset="0"/>
                <a:sym typeface="+mn-ea"/>
              </a:rPr>
              <a:t>小结</a:t>
            </a:r>
            <a:endPar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sym typeface="+mn-ea"/>
            </a:endParaRPr>
          </a:p>
        </p:txBody>
      </p:sp>
      <p:pic>
        <p:nvPicPr>
          <p:cNvPr id="126978" name="图片 3"/>
          <p:cNvPicPr>
            <a:picLocks noChangeAspect="1"/>
          </p:cNvPicPr>
          <p:nvPr/>
        </p:nvPicPr>
        <p:blipFill>
          <a:blip r:embed="rId1"/>
          <a:srcRect l="16956" t="12379" r="18745" b="32552"/>
          <a:stretch>
            <a:fillRect/>
          </a:stretch>
        </p:blipFill>
        <p:spPr>
          <a:xfrm>
            <a:off x="7945120" y="614045"/>
            <a:ext cx="1198880" cy="1189355"/>
          </a:xfrm>
          <a:prstGeom prst="rect">
            <a:avLst/>
          </a:prstGeom>
          <a:noFill/>
          <a:ln w="9525">
            <a:noFill/>
          </a:ln>
        </p:spPr>
      </p:pic>
    </p:spTree>
    <p:custDataLst>
      <p:tags r:id="rId2"/>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711073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2.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单层次灰色综合评价及</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9" name="文本框 8"/>
          <p:cNvSpPr txBox="1"/>
          <p:nvPr/>
        </p:nvSpPr>
        <p:spPr>
          <a:xfrm>
            <a:off x="915035" y="1555750"/>
            <a:ext cx="7908925" cy="1938020"/>
          </a:xfrm>
          <a:prstGeom prst="rect">
            <a:avLst/>
          </a:prstGeom>
          <a:noFill/>
        </p:spPr>
        <p:txBody>
          <a:bodyPr wrap="square" rtlCol="0">
            <a:spAutoFit/>
          </a:bodyPr>
          <a:p>
            <a:pPr>
              <a:lnSpc>
                <a:spcPct val="150000"/>
              </a:lnSpc>
            </a:pPr>
            <a:r>
              <a:rPr lang="en-US" altLang="zh-CN" sz="2000" b="1" dirty="0"/>
              <a:t>2.4 </a:t>
            </a:r>
            <a:r>
              <a:rPr lang="zh-CN" altLang="en-US" sz="2000" b="1" dirty="0"/>
              <a:t>确定评价</a:t>
            </a:r>
            <a:r>
              <a:rPr lang="zh-CN" altLang="en-US" sz="2000" b="1" dirty="0"/>
              <a:t>矩阵</a:t>
            </a:r>
            <a:endParaRPr lang="zh-CN" altLang="en-US" sz="2000" b="1" dirty="0"/>
          </a:p>
          <a:p>
            <a:pPr indent="457200">
              <a:lnSpc>
                <a:spcPct val="150000"/>
              </a:lnSpc>
            </a:pPr>
            <a:r>
              <a:rPr lang="zh-CN" altLang="en-US" sz="2000" dirty="0"/>
              <a:t>以最优指标集为参考序列，各评价对象的指标为比较序列，计算第</a:t>
            </a:r>
            <a:r>
              <a:rPr lang="en-US" altLang="zh-CN" sz="2000" dirty="0"/>
              <a:t>i</a:t>
            </a:r>
            <a:r>
              <a:rPr lang="zh-CN" altLang="en-US" sz="2000" dirty="0"/>
              <a:t>个评价对象与第</a:t>
            </a:r>
            <a:r>
              <a:rPr lang="en-US" altLang="zh-CN" sz="2000" dirty="0"/>
              <a:t>j</a:t>
            </a:r>
            <a:r>
              <a:rPr lang="zh-CN" altLang="en-US" sz="2000" dirty="0"/>
              <a:t>个最优指标的灰色</a:t>
            </a:r>
            <a:r>
              <a:rPr lang="zh-CN" altLang="en-US" sz="2000" dirty="0"/>
              <a:t>关联系数。</a:t>
            </a:r>
            <a:endParaRPr lang="zh-CN" altLang="en-US" sz="2000" dirty="0"/>
          </a:p>
          <a:p>
            <a:pPr indent="457200">
              <a:lnSpc>
                <a:spcPct val="150000"/>
              </a:lnSpc>
            </a:pPr>
            <a:endParaRPr lang="zh-CN" altLang="en-US" sz="2000" dirty="0"/>
          </a:p>
        </p:txBody>
      </p:sp>
      <p:sp>
        <p:nvSpPr>
          <p:cNvPr id="11" name="文本框 10"/>
          <p:cNvSpPr txBox="1"/>
          <p:nvPr/>
        </p:nvSpPr>
        <p:spPr>
          <a:xfrm>
            <a:off x="915035" y="3048000"/>
            <a:ext cx="7908925" cy="1014730"/>
          </a:xfrm>
          <a:prstGeom prst="rect">
            <a:avLst/>
          </a:prstGeom>
          <a:noFill/>
        </p:spPr>
        <p:txBody>
          <a:bodyPr wrap="square" rtlCol="0">
            <a:spAutoFit/>
          </a:bodyPr>
          <a:p>
            <a:pPr>
              <a:lnSpc>
                <a:spcPct val="150000"/>
              </a:lnSpc>
            </a:pPr>
            <a:r>
              <a:rPr lang="en-US" altLang="zh-CN" sz="2000" b="1" dirty="0"/>
              <a:t>2.5 </a:t>
            </a:r>
            <a:r>
              <a:rPr lang="zh-CN" altLang="en-US" sz="2000" b="1" dirty="0"/>
              <a:t>灰色关联系数</a:t>
            </a:r>
            <a:r>
              <a:rPr lang="zh-CN" altLang="en-US" sz="2000" b="1" dirty="0"/>
              <a:t>计算</a:t>
            </a:r>
            <a:endParaRPr lang="zh-CN" altLang="en-US" sz="2000" b="1" dirty="0"/>
          </a:p>
          <a:p>
            <a:pPr indent="457200">
              <a:lnSpc>
                <a:spcPct val="150000"/>
              </a:lnSpc>
            </a:pPr>
            <a:r>
              <a:rPr lang="zh-CN" altLang="en-US" sz="2000" dirty="0"/>
              <a:t>利用下式</a:t>
            </a:r>
            <a:r>
              <a:rPr lang="zh-CN" altLang="en-US" sz="2000" dirty="0"/>
              <a:t>计算</a:t>
            </a:r>
            <a:endParaRPr lang="zh-CN" altLang="en-US" sz="2000" dirty="0"/>
          </a:p>
        </p:txBody>
      </p:sp>
      <p:pic>
        <p:nvPicPr>
          <p:cNvPr id="2" name="图片 1"/>
          <p:cNvPicPr>
            <a:picLocks noChangeAspect="1"/>
          </p:cNvPicPr>
          <p:nvPr/>
        </p:nvPicPr>
        <p:blipFill>
          <a:blip r:embed="rId2"/>
          <a:stretch>
            <a:fillRect/>
          </a:stretch>
        </p:blipFill>
        <p:spPr>
          <a:xfrm>
            <a:off x="1150620" y="4114800"/>
            <a:ext cx="7438390" cy="920750"/>
          </a:xfrm>
          <a:prstGeom prst="rect">
            <a:avLst/>
          </a:prstGeom>
        </p:spPr>
      </p:pic>
      <p:sp>
        <p:nvSpPr>
          <p:cNvPr id="7" name="文本框 6"/>
          <p:cNvSpPr txBox="1"/>
          <p:nvPr/>
        </p:nvSpPr>
        <p:spPr>
          <a:xfrm>
            <a:off x="915670" y="4953000"/>
            <a:ext cx="7908925" cy="1014730"/>
          </a:xfrm>
          <a:prstGeom prst="rect">
            <a:avLst/>
          </a:prstGeom>
          <a:noFill/>
        </p:spPr>
        <p:txBody>
          <a:bodyPr wrap="square" rtlCol="0">
            <a:spAutoFit/>
          </a:bodyPr>
          <a:p>
            <a:pPr>
              <a:lnSpc>
                <a:spcPct val="150000"/>
              </a:lnSpc>
            </a:pPr>
            <a:r>
              <a:rPr lang="en-US" altLang="zh-CN" sz="2000" b="1" dirty="0"/>
              <a:t>2.6 </a:t>
            </a:r>
            <a:r>
              <a:rPr lang="zh-CN" altLang="en-US" sz="2000" b="1" dirty="0"/>
              <a:t>确定各评价指标的权重矩阵</a:t>
            </a:r>
            <a:r>
              <a:rPr lang="en-US" altLang="zh-CN" sz="2000" b="1" dirty="0"/>
              <a:t> w</a:t>
            </a:r>
            <a:r>
              <a:rPr lang="en-US" altLang="zh-CN" sz="2000" b="1" baseline="-25000" dirty="0"/>
              <a:t>j</a:t>
            </a:r>
            <a:endParaRPr lang="zh-CN" altLang="en-US" sz="2000" b="1" dirty="0"/>
          </a:p>
          <a:p>
            <a:pPr indent="457200">
              <a:lnSpc>
                <a:spcPct val="150000"/>
              </a:lnSpc>
            </a:pPr>
            <a:r>
              <a:rPr lang="zh-CN" altLang="en-US" sz="2000" dirty="0"/>
              <a:t>依据各指标重要程度为其赋予相应权重</a:t>
            </a:r>
            <a:r>
              <a:rPr lang="en-US" altLang="zh-CN" sz="2000" dirty="0"/>
              <a:t>w</a:t>
            </a:r>
            <a:r>
              <a:rPr lang="en-US" altLang="zh-CN" sz="2000" baseline="-25000" dirty="0"/>
              <a:t>j</a:t>
            </a:r>
            <a:endParaRPr lang="en-US" altLang="zh-CN" sz="2000" baseline="-25000" dirty="0"/>
          </a:p>
        </p:txBody>
      </p:sp>
    </p:spTree>
    <p:custDataLst>
      <p:tags r:id="rId3"/>
    </p:custData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711073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2.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单层次灰色综合评价及</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9" name="文本框 8"/>
          <p:cNvSpPr txBox="1"/>
          <p:nvPr/>
        </p:nvSpPr>
        <p:spPr>
          <a:xfrm>
            <a:off x="915035" y="1555750"/>
            <a:ext cx="7908925" cy="3322955"/>
          </a:xfrm>
          <a:prstGeom prst="rect">
            <a:avLst/>
          </a:prstGeom>
          <a:noFill/>
        </p:spPr>
        <p:txBody>
          <a:bodyPr wrap="square" rtlCol="0">
            <a:spAutoFit/>
          </a:bodyPr>
          <a:p>
            <a:pPr>
              <a:lnSpc>
                <a:spcPct val="150000"/>
              </a:lnSpc>
            </a:pPr>
            <a:r>
              <a:rPr lang="en-US" altLang="zh-CN" sz="2000" b="1" dirty="0"/>
              <a:t>2.7 </a:t>
            </a:r>
            <a:r>
              <a:rPr lang="zh-CN" altLang="en-US" sz="2000" b="1" dirty="0"/>
              <a:t>计算灰色关联度矩阵</a:t>
            </a:r>
            <a:endParaRPr lang="zh-CN" altLang="en-US" sz="2000" b="1" dirty="0"/>
          </a:p>
          <a:p>
            <a:pPr>
              <a:lnSpc>
                <a:spcPct val="150000"/>
              </a:lnSpc>
            </a:pPr>
            <a:endParaRPr lang="zh-CN" altLang="en-US" sz="2000" b="1" dirty="0"/>
          </a:p>
          <a:p>
            <a:pPr indent="457200">
              <a:lnSpc>
                <a:spcPct val="150000"/>
              </a:lnSpc>
            </a:pPr>
            <a:r>
              <a:rPr lang="zh-CN" altLang="en-US" sz="2000" dirty="0"/>
              <a:t>其中，各评价对象的</a:t>
            </a:r>
            <a:r>
              <a:rPr lang="zh-CN" altLang="en-US" sz="2000" dirty="0"/>
              <a:t>灰色关联度</a:t>
            </a:r>
            <a:endParaRPr lang="zh-CN" altLang="en-US" sz="2000" dirty="0"/>
          </a:p>
          <a:p>
            <a:pPr indent="457200">
              <a:lnSpc>
                <a:spcPct val="150000"/>
              </a:lnSpc>
            </a:pPr>
            <a:endParaRPr lang="zh-CN" altLang="en-US" sz="2000" dirty="0"/>
          </a:p>
          <a:p>
            <a:pPr>
              <a:lnSpc>
                <a:spcPct val="150000"/>
              </a:lnSpc>
            </a:pPr>
            <a:endParaRPr lang="zh-CN" altLang="en-US" sz="2000" dirty="0"/>
          </a:p>
          <a:p>
            <a:pPr indent="457200">
              <a:lnSpc>
                <a:spcPct val="150000"/>
              </a:lnSpc>
            </a:pPr>
            <a:r>
              <a:rPr lang="zh-CN" altLang="en-US" sz="2000" dirty="0"/>
              <a:t>灰色关联度越大，说明其相应的评价对象越接近于最优指标，据此便可排出各评价对象的优劣</a:t>
            </a:r>
            <a:r>
              <a:rPr lang="zh-CN" altLang="en-US" sz="2000" dirty="0"/>
              <a:t>顺序。</a:t>
            </a:r>
            <a:endParaRPr lang="zh-CN" altLang="en-US" sz="2000" dirty="0"/>
          </a:p>
        </p:txBody>
      </p:sp>
      <p:pic>
        <p:nvPicPr>
          <p:cNvPr id="3" name="图片 2"/>
          <p:cNvPicPr>
            <a:picLocks noChangeAspect="1"/>
          </p:cNvPicPr>
          <p:nvPr/>
        </p:nvPicPr>
        <p:blipFill>
          <a:blip r:embed="rId2"/>
          <a:stretch>
            <a:fillRect/>
          </a:stretch>
        </p:blipFill>
        <p:spPr>
          <a:xfrm>
            <a:off x="3844290" y="2134870"/>
            <a:ext cx="1455420" cy="373380"/>
          </a:xfrm>
          <a:prstGeom prst="rect">
            <a:avLst/>
          </a:prstGeom>
        </p:spPr>
      </p:pic>
      <p:pic>
        <p:nvPicPr>
          <p:cNvPr id="8" name="图片 7"/>
          <p:cNvPicPr>
            <a:picLocks noChangeAspect="1"/>
          </p:cNvPicPr>
          <p:nvPr/>
        </p:nvPicPr>
        <p:blipFill>
          <a:blip r:embed="rId3"/>
          <a:stretch>
            <a:fillRect/>
          </a:stretch>
        </p:blipFill>
        <p:spPr>
          <a:xfrm>
            <a:off x="2598420" y="2971165"/>
            <a:ext cx="3947160" cy="800100"/>
          </a:xfrm>
          <a:prstGeom prst="rect">
            <a:avLst/>
          </a:prstGeom>
        </p:spPr>
      </p:pic>
    </p:spTree>
    <p:custDataLst>
      <p:tags r:id="rId4"/>
    </p:custData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711073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3.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多层次灰色综合评价及</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9" name="文本框 8"/>
          <p:cNvSpPr txBox="1"/>
          <p:nvPr/>
        </p:nvSpPr>
        <p:spPr>
          <a:xfrm>
            <a:off x="915035" y="1555750"/>
            <a:ext cx="7908925" cy="3969385"/>
          </a:xfrm>
          <a:prstGeom prst="rect">
            <a:avLst/>
          </a:prstGeom>
          <a:noFill/>
        </p:spPr>
        <p:txBody>
          <a:bodyPr wrap="square" rtlCol="0">
            <a:spAutoFit/>
          </a:bodyPr>
          <a:p>
            <a:pPr indent="457200">
              <a:lnSpc>
                <a:spcPct val="150000"/>
              </a:lnSpc>
            </a:pPr>
            <a:r>
              <a:rPr lang="zh-CN" altLang="en-US" sz="2400" dirty="0"/>
              <a:t>当评价对象的指标体系由不止一个层次构成时，需采用多层次综合评价模型。</a:t>
            </a:r>
            <a:endParaRPr lang="zh-CN" altLang="en-US" sz="2400" dirty="0"/>
          </a:p>
          <a:p>
            <a:pPr indent="457200">
              <a:lnSpc>
                <a:spcPct val="150000"/>
              </a:lnSpc>
            </a:pPr>
            <a:r>
              <a:rPr lang="zh-CN" altLang="en-US" sz="2400" dirty="0"/>
              <a:t>多层次综合评价在单层次综合评价基础上进行，评价方法与单层次评价模型相似。</a:t>
            </a:r>
            <a:endParaRPr lang="zh-CN" altLang="en-US" sz="2400" dirty="0"/>
          </a:p>
          <a:p>
            <a:pPr indent="457200">
              <a:lnSpc>
                <a:spcPct val="150000"/>
              </a:lnSpc>
            </a:pPr>
            <a:r>
              <a:rPr lang="zh-CN" altLang="en-US" sz="2400" dirty="0"/>
              <a:t>比如，第二层次的灰色关联度矩阵组成第一层次的评价矩阵，计算出第一层次的灰色关联度矩阵，进而得出评价结果，依次类推。</a:t>
            </a:r>
            <a:endParaRPr lang="zh-CN" altLang="en-US" sz="2400" dirty="0"/>
          </a:p>
        </p:txBody>
      </p:sp>
    </p:spTree>
    <p:custDataLst>
      <p:tags r:id="rId2"/>
    </p:custData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灰色</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综合评价</a:t>
            </a:r>
            <a:b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b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应用例题</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分析</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9235" y="2286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762635" y="990600"/>
            <a:ext cx="7908925" cy="645160"/>
          </a:xfrm>
          <a:prstGeom prst="rect">
            <a:avLst/>
          </a:prstGeom>
          <a:noFill/>
        </p:spPr>
        <p:txBody>
          <a:bodyPr wrap="square" rtlCol="0">
            <a:spAutoFit/>
          </a:bodyPr>
          <a:p>
            <a:pPr>
              <a:lnSpc>
                <a:spcPct val="150000"/>
              </a:lnSpc>
            </a:pPr>
            <a:r>
              <a:rPr lang="zh-CN" altLang="en-US" sz="2400" b="1" dirty="0"/>
              <a:t>例</a:t>
            </a:r>
            <a:r>
              <a:rPr lang="en-US" altLang="zh-CN" sz="2400" b="1" dirty="0"/>
              <a:t>1 </a:t>
            </a:r>
            <a:r>
              <a:rPr lang="zh-CN" altLang="en-US" sz="2400" b="1" dirty="0"/>
              <a:t>单层次灰色综合评价</a:t>
            </a:r>
            <a:r>
              <a:rPr lang="zh-CN" altLang="en-US" sz="2400" b="1" dirty="0"/>
              <a:t>例题</a:t>
            </a:r>
            <a:endParaRPr lang="zh-CN" altLang="en-US" sz="2400" b="1" dirty="0"/>
          </a:p>
        </p:txBody>
      </p:sp>
      <p:sp>
        <p:nvSpPr>
          <p:cNvPr id="3" name="文本框 2"/>
          <p:cNvSpPr txBox="1"/>
          <p:nvPr/>
        </p:nvSpPr>
        <p:spPr>
          <a:xfrm>
            <a:off x="686435" y="1526540"/>
            <a:ext cx="7866380" cy="922020"/>
          </a:xfrm>
          <a:prstGeom prst="rect">
            <a:avLst/>
          </a:prstGeom>
          <a:noFill/>
        </p:spPr>
        <p:txBody>
          <a:bodyPr wrap="square" rtlCol="0">
            <a:spAutoFit/>
          </a:bodyPr>
          <a:p>
            <a:pPr indent="457200">
              <a:lnSpc>
                <a:spcPct val="150000"/>
              </a:lnSpc>
              <a:buFont typeface="Wingdings" panose="05000000000000000000" charset="0"/>
            </a:pPr>
            <a:r>
              <a:rPr lang="zh-CN" altLang="en-US" sz="1800" dirty="0"/>
              <a:t>有</a:t>
            </a:r>
            <a:r>
              <a:rPr lang="en-US" altLang="zh-CN" sz="1800" dirty="0"/>
              <a:t>A</a:t>
            </a:r>
            <a:r>
              <a:rPr lang="zh-CN" altLang="en-US" sz="1800" dirty="0"/>
              <a:t>、</a:t>
            </a:r>
            <a:r>
              <a:rPr lang="en-US" altLang="zh-CN" sz="1800" dirty="0"/>
              <a:t>B</a:t>
            </a:r>
            <a:r>
              <a:rPr lang="zh-CN" altLang="en-US" sz="1800" dirty="0"/>
              <a:t>、</a:t>
            </a:r>
            <a:r>
              <a:rPr lang="en-US" altLang="zh-CN" sz="1800" dirty="0"/>
              <a:t>C</a:t>
            </a:r>
            <a:r>
              <a:rPr lang="zh-CN" altLang="en-US" sz="1800" dirty="0"/>
              <a:t>三家建筑公司参加一体育馆建筑工程项目投标，各公司投标方案的技术经济指标</a:t>
            </a:r>
            <a:r>
              <a:rPr lang="zh-CN" altLang="en-US" sz="1800" dirty="0"/>
              <a:t>见下表。</a:t>
            </a:r>
            <a:endParaRPr lang="zh-CN" altLang="en-US" sz="1800" dirty="0"/>
          </a:p>
        </p:txBody>
      </p:sp>
      <p:graphicFrame>
        <p:nvGraphicFramePr>
          <p:cNvPr id="7" name="表格 11"/>
          <p:cNvGraphicFramePr>
            <a:graphicFrameLocks noGrp="1"/>
          </p:cNvGraphicFramePr>
          <p:nvPr>
            <p:custDataLst>
              <p:tags r:id="rId2"/>
            </p:custDataLst>
          </p:nvPr>
        </p:nvGraphicFramePr>
        <p:xfrm>
          <a:off x="1462405" y="2438400"/>
          <a:ext cx="6509385" cy="3573145"/>
        </p:xfrm>
        <a:graphic>
          <a:graphicData uri="http://schemas.openxmlformats.org/drawingml/2006/table">
            <a:tbl>
              <a:tblPr firstRow="1" bandRow="1">
                <a:tableStyleId>{7DF18680-E054-41AD-8BC1-D1AEF772440D}</a:tableStyleId>
              </a:tblPr>
              <a:tblGrid>
                <a:gridCol w="1764665"/>
                <a:gridCol w="1788160"/>
                <a:gridCol w="990600"/>
                <a:gridCol w="920115"/>
                <a:gridCol w="1045845"/>
              </a:tblGrid>
              <a:tr h="462280">
                <a:tc>
                  <a:txBody>
                    <a:bodyPr/>
                    <a:p>
                      <a:pPr algn="ctr" fontAlgn="auto">
                        <a:spcBef>
                          <a:spcPts val="1000"/>
                        </a:spcBef>
                      </a:pPr>
                      <a:r>
                        <a:rPr lang="zh-CN" altLang="en-US" dirty="0"/>
                        <a:t>指标</a:t>
                      </a:r>
                      <a:endParaRPr lang="zh-CN" altLang="en-US" dirty="0"/>
                    </a:p>
                  </a:txBody>
                  <a:tcPr/>
                </a:tc>
                <a:tc>
                  <a:txBody>
                    <a:bodyPr/>
                    <a:p>
                      <a:pPr algn="ctr"/>
                      <a:r>
                        <a:rPr lang="zh-CN" altLang="en-US" dirty="0"/>
                        <a:t>标度及上下浮动限</a:t>
                      </a:r>
                      <a:r>
                        <a:rPr lang="zh-CN" altLang="en-US" dirty="0"/>
                        <a:t>值</a:t>
                      </a:r>
                      <a:endParaRPr lang="zh-CN" altLang="en-US" dirty="0"/>
                    </a:p>
                  </a:txBody>
                  <a:tcPr anchor="ctr"/>
                </a:tc>
                <a:tc>
                  <a:txBody>
                    <a:bodyPr/>
                    <a:p>
                      <a:pPr algn="ctr"/>
                      <a:r>
                        <a:rPr lang="zh-CN" altLang="en-US" dirty="0"/>
                        <a:t>公司</a:t>
                      </a:r>
                      <a:r>
                        <a:rPr lang="en-US" altLang="zh-CN" dirty="0"/>
                        <a:t>A</a:t>
                      </a:r>
                      <a:endParaRPr lang="en-US" altLang="zh-CN" dirty="0"/>
                    </a:p>
                  </a:txBody>
                  <a:tcPr anchor="ctr"/>
                </a:tc>
                <a:tc>
                  <a:txBody>
                    <a:bodyPr/>
                    <a:p>
                      <a:pPr algn="ctr"/>
                      <a:r>
                        <a:rPr lang="zh-CN" altLang="en-US" dirty="0"/>
                        <a:t>公司</a:t>
                      </a:r>
                      <a:r>
                        <a:rPr lang="en-US" altLang="zh-CN" dirty="0"/>
                        <a:t>B</a:t>
                      </a:r>
                      <a:endParaRPr lang="en-US" altLang="zh-CN" dirty="0"/>
                    </a:p>
                  </a:txBody>
                  <a:tcPr anchor="ctr"/>
                </a:tc>
                <a:tc>
                  <a:txBody>
                    <a:bodyPr/>
                    <a:p>
                      <a:pPr algn="ctr"/>
                      <a:r>
                        <a:rPr lang="zh-CN" altLang="en-US" dirty="0"/>
                        <a:t>公司</a:t>
                      </a:r>
                      <a:r>
                        <a:rPr lang="en-US" altLang="zh-CN" dirty="0"/>
                        <a:t>C</a:t>
                      </a:r>
                      <a:endParaRPr lang="en-US" altLang="zh-CN" dirty="0"/>
                    </a:p>
                  </a:txBody>
                  <a:tcPr anchor="ctr"/>
                </a:tc>
              </a:tr>
              <a:tr h="502920">
                <a:tc>
                  <a:txBody>
                    <a:bodyPr/>
                    <a:p>
                      <a:pPr algn="ctr"/>
                      <a:r>
                        <a:rPr lang="zh-CN" altLang="en-US" dirty="0"/>
                        <a:t>报价（</a:t>
                      </a:r>
                      <a:r>
                        <a:rPr lang="zh-CN" altLang="en-US" dirty="0"/>
                        <a:t>万元）</a:t>
                      </a:r>
                      <a:endParaRPr lang="zh-CN" altLang="en-US" dirty="0"/>
                    </a:p>
                  </a:txBody>
                  <a:tcPr/>
                </a:tc>
                <a:tc>
                  <a:txBody>
                    <a:bodyPr/>
                    <a:p>
                      <a:pPr algn="ctr"/>
                      <a:r>
                        <a:rPr lang="en-US" altLang="zh-CN" dirty="0"/>
                        <a:t>1120.9896</a:t>
                      </a:r>
                      <a:endParaRPr lang="en-US" altLang="zh-CN" dirty="0"/>
                    </a:p>
                    <a:p>
                      <a:pPr algn="ctr"/>
                      <a:r>
                        <a:rPr lang="en-US" altLang="zh-CN" dirty="0"/>
                        <a:t>1064.940~1177.039</a:t>
                      </a:r>
                      <a:endParaRPr lang="en-US" altLang="zh-CN" dirty="0"/>
                    </a:p>
                  </a:txBody>
                  <a:tcPr/>
                </a:tc>
                <a:tc>
                  <a:txBody>
                    <a:bodyPr/>
                    <a:p>
                      <a:pPr algn="ctr"/>
                      <a:r>
                        <a:rPr lang="en-US" altLang="zh-CN" dirty="0"/>
                        <a:t>1061</a:t>
                      </a:r>
                      <a:endParaRPr lang="en-US" altLang="zh-CN" dirty="0"/>
                    </a:p>
                  </a:txBody>
                  <a:tcPr/>
                </a:tc>
                <a:tc>
                  <a:txBody>
                    <a:bodyPr/>
                    <a:p>
                      <a:pPr algn="ctr"/>
                      <a:r>
                        <a:rPr lang="en-US" altLang="zh-CN" dirty="0"/>
                        <a:t>1015</a:t>
                      </a:r>
                      <a:endParaRPr lang="en-US" altLang="zh-CN" dirty="0"/>
                    </a:p>
                  </a:txBody>
                  <a:tcPr/>
                </a:tc>
                <a:tc>
                  <a:txBody>
                    <a:bodyPr/>
                    <a:p>
                      <a:pPr algn="ctr"/>
                      <a:r>
                        <a:rPr lang="en-US" altLang="zh-CN" dirty="0"/>
                        <a:t>1125</a:t>
                      </a:r>
                      <a:endParaRPr lang="en-US" altLang="zh-CN" dirty="0"/>
                    </a:p>
                  </a:txBody>
                  <a:tcPr/>
                </a:tc>
              </a:tr>
              <a:tr h="39370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工期（</a:t>
                      </a:r>
                      <a:r>
                        <a:rPr lang="zh-CN" altLang="en-US" dirty="0"/>
                        <a:t>月）</a:t>
                      </a:r>
                      <a:endParaRPr lang="zh-CN" altLang="en-US" dirty="0"/>
                    </a:p>
                  </a:txBody>
                  <a:tcPr/>
                </a:tc>
                <a:tc>
                  <a:txBody>
                    <a:bodyPr/>
                    <a:p>
                      <a:pPr algn="ctr">
                        <a:buNone/>
                      </a:pPr>
                      <a:r>
                        <a:rPr lang="en-US" altLang="zh-CN" dirty="0"/>
                        <a:t>24</a:t>
                      </a:r>
                      <a:endParaRPr lang="en-US" altLang="zh-CN" dirty="0"/>
                    </a:p>
                    <a:p>
                      <a:pPr algn="ctr">
                        <a:buNone/>
                      </a:pPr>
                      <a:r>
                        <a:rPr lang="en-US" altLang="zh-CN" dirty="0"/>
                        <a:t>21.6~25.2</a:t>
                      </a:r>
                      <a:endParaRPr lang="en-US" altLang="zh-CN" dirty="0"/>
                    </a:p>
                  </a:txBody>
                  <a:tcPr/>
                </a:tc>
                <a:tc>
                  <a:txBody>
                    <a:bodyPr/>
                    <a:p>
                      <a:pPr algn="ctr">
                        <a:buNone/>
                      </a:pPr>
                      <a:r>
                        <a:rPr lang="en-US" altLang="zh-CN" dirty="0"/>
                        <a:t>22</a:t>
                      </a:r>
                      <a:endParaRPr lang="en-US" altLang="zh-CN" dirty="0"/>
                    </a:p>
                  </a:txBody>
                  <a:tcPr/>
                </a:tc>
                <a:tc>
                  <a:txBody>
                    <a:bodyPr/>
                    <a:p>
                      <a:pPr algn="ctr">
                        <a:buNone/>
                      </a:pPr>
                      <a:r>
                        <a:rPr lang="en-US" altLang="zh-CN" dirty="0"/>
                        <a:t>22</a:t>
                      </a:r>
                      <a:endParaRPr lang="en-US" altLang="zh-CN" dirty="0"/>
                    </a:p>
                  </a:txBody>
                  <a:tcPr/>
                </a:tc>
                <a:tc>
                  <a:txBody>
                    <a:bodyPr/>
                    <a:p>
                      <a:pPr algn="ctr">
                        <a:buNone/>
                      </a:pPr>
                      <a:r>
                        <a:rPr lang="en-US" altLang="zh-CN" dirty="0"/>
                        <a:t>23</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钢材用量（</a:t>
                      </a:r>
                      <a:r>
                        <a:rPr lang="zh-CN" altLang="en-US" dirty="0"/>
                        <a:t>吨）</a:t>
                      </a:r>
                      <a:endParaRPr lang="zh-CN" altLang="en-US" dirty="0"/>
                    </a:p>
                  </a:txBody>
                  <a:tcPr/>
                </a:tc>
                <a:tc>
                  <a:txBody>
                    <a:bodyPr/>
                    <a:p>
                      <a:pPr algn="ctr">
                        <a:buNone/>
                      </a:pPr>
                      <a:r>
                        <a:rPr lang="en-US" altLang="zh-CN" dirty="0"/>
                        <a:t>1341</a:t>
                      </a:r>
                      <a:endParaRPr lang="en-US" altLang="zh-CN" dirty="0"/>
                    </a:p>
                    <a:p>
                      <a:pPr algn="ctr">
                        <a:buNone/>
                      </a:pPr>
                      <a:r>
                        <a:rPr lang="en-US" altLang="zh-CN" dirty="0"/>
                        <a:t>1300~1177.039</a:t>
                      </a:r>
                      <a:endParaRPr lang="en-US" altLang="zh-CN" dirty="0"/>
                    </a:p>
                  </a:txBody>
                  <a:tcPr/>
                </a:tc>
                <a:tc>
                  <a:txBody>
                    <a:bodyPr/>
                    <a:p>
                      <a:pPr algn="ctr">
                        <a:buNone/>
                      </a:pPr>
                      <a:r>
                        <a:rPr lang="en-US" altLang="zh-CN" dirty="0"/>
                        <a:t>1349</a:t>
                      </a:r>
                      <a:endParaRPr lang="en-US" altLang="zh-CN" dirty="0"/>
                    </a:p>
                  </a:txBody>
                  <a:tcPr/>
                </a:tc>
                <a:tc>
                  <a:txBody>
                    <a:bodyPr/>
                    <a:p>
                      <a:pPr algn="ctr">
                        <a:buNone/>
                      </a:pPr>
                      <a:r>
                        <a:rPr lang="en-US" altLang="zh-CN" dirty="0"/>
                        <a:t>1402</a:t>
                      </a:r>
                      <a:endParaRPr lang="en-US" altLang="zh-CN" dirty="0"/>
                    </a:p>
                  </a:txBody>
                  <a:tcPr/>
                </a:tc>
                <a:tc>
                  <a:txBody>
                    <a:bodyPr/>
                    <a:p>
                      <a:pPr algn="ctr">
                        <a:buNone/>
                      </a:pPr>
                      <a:r>
                        <a:rPr lang="en-US" altLang="zh-CN" dirty="0"/>
                        <a:t>1234</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木材用量（</a:t>
                      </a:r>
                      <a:r>
                        <a:rPr lang="zh-CN" altLang="en-US" dirty="0"/>
                        <a:t>立方米）</a:t>
                      </a:r>
                      <a:endParaRPr lang="zh-CN" altLang="en-US" dirty="0"/>
                    </a:p>
                  </a:txBody>
                  <a:tcPr/>
                </a:tc>
                <a:tc>
                  <a:txBody>
                    <a:bodyPr/>
                    <a:p>
                      <a:pPr algn="ctr">
                        <a:buNone/>
                      </a:pPr>
                      <a:r>
                        <a:rPr lang="en-US" altLang="zh-CN" dirty="0"/>
                        <a:t>1032</a:t>
                      </a:r>
                      <a:endParaRPr lang="en-US" altLang="zh-CN" dirty="0"/>
                    </a:p>
                    <a:p>
                      <a:pPr algn="ctr">
                        <a:buNone/>
                      </a:pPr>
                      <a:r>
                        <a:rPr lang="en-US" altLang="zh-CN" dirty="0"/>
                        <a:t>1001~1061</a:t>
                      </a:r>
                      <a:endParaRPr lang="en-US" altLang="zh-CN" dirty="0"/>
                    </a:p>
                  </a:txBody>
                  <a:tcPr/>
                </a:tc>
                <a:tc>
                  <a:txBody>
                    <a:bodyPr/>
                    <a:p>
                      <a:pPr algn="ctr">
                        <a:buNone/>
                      </a:pPr>
                      <a:r>
                        <a:rPr lang="en-US" altLang="zh-CN" dirty="0"/>
                        <a:t>1074</a:t>
                      </a:r>
                      <a:endParaRPr lang="en-US" altLang="zh-CN" dirty="0"/>
                    </a:p>
                  </a:txBody>
                  <a:tcPr/>
                </a:tc>
                <a:tc>
                  <a:txBody>
                    <a:bodyPr/>
                    <a:p>
                      <a:pPr algn="ctr">
                        <a:buNone/>
                      </a:pPr>
                      <a:r>
                        <a:rPr lang="en-US" altLang="zh-CN" dirty="0"/>
                        <a:t>968</a:t>
                      </a:r>
                      <a:endParaRPr lang="en-US" altLang="zh-CN" dirty="0"/>
                    </a:p>
                  </a:txBody>
                  <a:tcPr/>
                </a:tc>
                <a:tc>
                  <a:txBody>
                    <a:bodyPr/>
                    <a:p>
                      <a:pPr algn="ctr">
                        <a:buNone/>
                      </a:pPr>
                      <a:r>
                        <a:rPr lang="en-US" altLang="zh-CN" dirty="0"/>
                        <a:t>1010</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水泥用量（</a:t>
                      </a:r>
                      <a:r>
                        <a:rPr lang="zh-CN" altLang="en-US" dirty="0"/>
                        <a:t>吨）</a:t>
                      </a:r>
                      <a:endParaRPr lang="zh-CN" altLang="en-US" dirty="0"/>
                    </a:p>
                  </a:txBody>
                  <a:tcPr/>
                </a:tc>
                <a:tc>
                  <a:txBody>
                    <a:bodyPr/>
                    <a:p>
                      <a:pPr algn="ctr">
                        <a:buNone/>
                      </a:pPr>
                      <a:r>
                        <a:rPr lang="en-US" altLang="zh-CN" dirty="0"/>
                        <a:t>4000</a:t>
                      </a:r>
                      <a:endParaRPr lang="en-US" altLang="zh-CN" dirty="0"/>
                    </a:p>
                    <a:p>
                      <a:pPr algn="ctr">
                        <a:buNone/>
                      </a:pPr>
                      <a:r>
                        <a:rPr lang="en-US" altLang="zh-CN" dirty="0"/>
                        <a:t>3880~4120</a:t>
                      </a:r>
                      <a:endParaRPr lang="en-US" altLang="zh-CN" dirty="0"/>
                    </a:p>
                  </a:txBody>
                  <a:tcPr/>
                </a:tc>
                <a:tc>
                  <a:txBody>
                    <a:bodyPr/>
                    <a:p>
                      <a:pPr algn="ctr">
                        <a:buNone/>
                      </a:pPr>
                      <a:r>
                        <a:rPr lang="en-US" altLang="zh-CN" dirty="0"/>
                        <a:t>4061</a:t>
                      </a:r>
                      <a:endParaRPr lang="en-US" altLang="zh-CN" dirty="0"/>
                    </a:p>
                  </a:txBody>
                  <a:tcPr/>
                </a:tc>
                <a:tc>
                  <a:txBody>
                    <a:bodyPr/>
                    <a:p>
                      <a:pPr algn="ctr">
                        <a:buNone/>
                      </a:pPr>
                      <a:r>
                        <a:rPr lang="en-US" altLang="zh-CN" dirty="0"/>
                        <a:t>4022</a:t>
                      </a:r>
                      <a:endParaRPr lang="en-US" altLang="zh-CN" dirty="0"/>
                    </a:p>
                  </a:txBody>
                  <a:tcPr/>
                </a:tc>
                <a:tc>
                  <a:txBody>
                    <a:bodyPr/>
                    <a:p>
                      <a:pPr algn="ctr">
                        <a:buNone/>
                      </a:pPr>
                      <a:r>
                        <a:rPr lang="en-US" altLang="zh-CN" dirty="0"/>
                        <a:t>4362</a:t>
                      </a:r>
                      <a:endParaRPr lang="en-US" altLang="zh-CN" dirty="0"/>
                    </a:p>
                  </a:txBody>
                  <a:tcPr/>
                </a:tc>
              </a:tr>
              <a:tr h="28829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技术</a:t>
                      </a:r>
                      <a:r>
                        <a:rPr lang="zh-CN" altLang="en-US" dirty="0"/>
                        <a:t>水平</a:t>
                      </a:r>
                      <a:endParaRPr lang="zh-CN" altLang="en-US" dirty="0"/>
                    </a:p>
                  </a:txBody>
                  <a:tcPr/>
                </a:tc>
                <a:tc>
                  <a:txBody>
                    <a:bodyPr/>
                    <a:p>
                      <a:pPr algn="ctr">
                        <a:buNone/>
                      </a:pPr>
                      <a:r>
                        <a:rPr lang="en-US" altLang="zh-CN" dirty="0"/>
                        <a:t>15.0</a:t>
                      </a:r>
                      <a:endParaRPr lang="en-US" altLang="zh-CN" dirty="0"/>
                    </a:p>
                  </a:txBody>
                  <a:tcPr/>
                </a:tc>
                <a:tc>
                  <a:txBody>
                    <a:bodyPr/>
                    <a:p>
                      <a:pPr algn="ctr">
                        <a:buNone/>
                      </a:pPr>
                      <a:r>
                        <a:rPr lang="en-US" altLang="zh-CN" dirty="0"/>
                        <a:t>12.8</a:t>
                      </a:r>
                      <a:endParaRPr lang="en-US" altLang="zh-CN" dirty="0"/>
                    </a:p>
                  </a:txBody>
                  <a:tcPr/>
                </a:tc>
                <a:tc>
                  <a:txBody>
                    <a:bodyPr/>
                    <a:p>
                      <a:pPr algn="ctr">
                        <a:buNone/>
                      </a:pPr>
                      <a:r>
                        <a:rPr lang="en-US" altLang="zh-CN" dirty="0"/>
                        <a:t>11.2</a:t>
                      </a:r>
                      <a:endParaRPr lang="en-US" altLang="zh-CN" dirty="0"/>
                    </a:p>
                  </a:txBody>
                  <a:tcPr/>
                </a:tc>
                <a:tc>
                  <a:txBody>
                    <a:bodyPr/>
                    <a:p>
                      <a:pPr algn="ctr">
                        <a:buNone/>
                      </a:pPr>
                      <a:r>
                        <a:rPr lang="en-US" altLang="zh-CN" dirty="0"/>
                        <a:t>11.0</a:t>
                      </a:r>
                      <a:endParaRPr lang="en-US" altLang="zh-CN" dirty="0"/>
                    </a:p>
                  </a:txBody>
                  <a:tcPr/>
                </a:tc>
              </a:tr>
              <a:tr h="29908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社会</a:t>
                      </a:r>
                      <a:r>
                        <a:rPr lang="zh-CN" altLang="en-US" dirty="0"/>
                        <a:t>信誉</a:t>
                      </a:r>
                      <a:endParaRPr lang="zh-CN" altLang="en-US" dirty="0"/>
                    </a:p>
                  </a:txBody>
                  <a:tcPr/>
                </a:tc>
                <a:tc>
                  <a:txBody>
                    <a:bodyPr/>
                    <a:p>
                      <a:pPr algn="ctr">
                        <a:buNone/>
                      </a:pPr>
                      <a:r>
                        <a:rPr lang="en-US" altLang="zh-CN" dirty="0"/>
                        <a:t>5.0</a:t>
                      </a:r>
                      <a:endParaRPr lang="en-US" altLang="zh-CN" dirty="0"/>
                    </a:p>
                  </a:txBody>
                  <a:tcPr/>
                </a:tc>
                <a:tc>
                  <a:txBody>
                    <a:bodyPr/>
                    <a:p>
                      <a:pPr algn="ctr">
                        <a:buNone/>
                      </a:pPr>
                      <a:r>
                        <a:rPr lang="en-US" altLang="zh-CN" dirty="0"/>
                        <a:t>5.0</a:t>
                      </a:r>
                      <a:endParaRPr lang="en-US" altLang="zh-CN" dirty="0"/>
                    </a:p>
                  </a:txBody>
                  <a:tcPr/>
                </a:tc>
                <a:tc>
                  <a:txBody>
                    <a:bodyPr/>
                    <a:p>
                      <a:pPr algn="ctr">
                        <a:buNone/>
                      </a:pPr>
                      <a:r>
                        <a:rPr lang="en-US" altLang="zh-CN" dirty="0"/>
                        <a:t>4.8</a:t>
                      </a:r>
                      <a:endParaRPr lang="en-US" altLang="zh-CN" dirty="0"/>
                    </a:p>
                  </a:txBody>
                  <a:tcPr/>
                </a:tc>
                <a:tc>
                  <a:txBody>
                    <a:bodyPr/>
                    <a:p>
                      <a:pPr algn="ctr">
                        <a:buNone/>
                      </a:pPr>
                      <a:r>
                        <a:rPr lang="en-US" altLang="zh-CN" dirty="0"/>
                        <a:t>4.7</a:t>
                      </a:r>
                      <a:endParaRPr lang="en-US" altLang="zh-CN" dirty="0"/>
                    </a:p>
                  </a:txBody>
                  <a:tcPr/>
                </a:tc>
              </a:tr>
            </a:tbl>
          </a:graphicData>
        </a:graphic>
      </p:graphicFrame>
      <p:sp>
        <p:nvSpPr>
          <p:cNvPr id="2" name="文本框 1"/>
          <p:cNvSpPr txBox="1"/>
          <p:nvPr/>
        </p:nvSpPr>
        <p:spPr>
          <a:xfrm>
            <a:off x="686435" y="6019800"/>
            <a:ext cx="7866380" cy="506730"/>
          </a:xfrm>
          <a:prstGeom prst="rect">
            <a:avLst/>
          </a:prstGeom>
          <a:noFill/>
        </p:spPr>
        <p:txBody>
          <a:bodyPr wrap="square" rtlCol="0">
            <a:spAutoFit/>
          </a:bodyPr>
          <a:p>
            <a:pPr indent="457200" algn="ctr">
              <a:lnSpc>
                <a:spcPct val="150000"/>
              </a:lnSpc>
              <a:buFont typeface="Wingdings" panose="05000000000000000000" charset="0"/>
            </a:pPr>
            <a:r>
              <a:rPr lang="zh-CN" altLang="en-US" sz="1800" dirty="0"/>
              <a:t>指标权重</a:t>
            </a:r>
            <a:r>
              <a:rPr lang="en-US" altLang="zh-CN" sz="1800" dirty="0"/>
              <a:t>W=</a:t>
            </a:r>
            <a:r>
              <a:rPr lang="zh-CN" altLang="en-US" sz="1800" dirty="0"/>
              <a:t>（</a:t>
            </a:r>
            <a:r>
              <a:rPr lang="en-US" altLang="zh-CN" sz="1800" dirty="0"/>
              <a:t>0.35</a:t>
            </a:r>
            <a:r>
              <a:rPr lang="zh-CN" altLang="en-US" sz="1800" dirty="0"/>
              <a:t>，</a:t>
            </a:r>
            <a:r>
              <a:rPr lang="en-US" altLang="zh-CN" sz="1800" dirty="0"/>
              <a:t>0.15</a:t>
            </a:r>
            <a:r>
              <a:rPr lang="zh-CN" altLang="en-US" sz="1800" dirty="0"/>
              <a:t>，</a:t>
            </a:r>
            <a:r>
              <a:rPr lang="en-US" altLang="zh-CN" sz="1800" dirty="0"/>
              <a:t>0.10</a:t>
            </a:r>
            <a:r>
              <a:rPr lang="zh-CN" altLang="en-US" sz="1800" dirty="0"/>
              <a:t>，</a:t>
            </a:r>
            <a:r>
              <a:rPr lang="en-US" altLang="zh-CN" sz="1800" dirty="0"/>
              <a:t>0.10</a:t>
            </a:r>
            <a:r>
              <a:rPr lang="zh-CN" altLang="en-US" sz="1800" dirty="0"/>
              <a:t>，</a:t>
            </a:r>
            <a:r>
              <a:rPr lang="en-US" altLang="zh-CN" sz="1800" dirty="0"/>
              <a:t>0.10</a:t>
            </a:r>
            <a:r>
              <a:rPr lang="zh-CN" altLang="en-US" sz="1800" dirty="0"/>
              <a:t>，</a:t>
            </a:r>
            <a:r>
              <a:rPr lang="en-US" altLang="zh-CN" sz="1800" dirty="0"/>
              <a:t>0.15</a:t>
            </a:r>
            <a:r>
              <a:rPr lang="zh-CN" altLang="en-US" sz="1800" dirty="0"/>
              <a:t>，</a:t>
            </a:r>
            <a:r>
              <a:rPr lang="en-US" altLang="zh-CN" sz="1800" dirty="0"/>
              <a:t>0.05</a:t>
            </a:r>
            <a:r>
              <a:rPr lang="zh-CN" altLang="en-US" sz="1800" dirty="0"/>
              <a:t>）</a:t>
            </a:r>
            <a:endParaRPr lang="zh-CN" altLang="en-US" sz="1800" dirty="0"/>
          </a:p>
        </p:txBody>
      </p:sp>
    </p:spTree>
    <p:custDataLst>
      <p:tags r:id="rId3"/>
    </p:custData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9235" y="2286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720090" y="990600"/>
            <a:ext cx="7908925" cy="645160"/>
          </a:xfrm>
          <a:prstGeom prst="rect">
            <a:avLst/>
          </a:prstGeom>
          <a:noFill/>
        </p:spPr>
        <p:txBody>
          <a:bodyPr wrap="square" rtlCol="0">
            <a:spAutoFit/>
          </a:bodyPr>
          <a:p>
            <a:pPr>
              <a:lnSpc>
                <a:spcPct val="150000"/>
              </a:lnSpc>
            </a:pPr>
            <a:r>
              <a:rPr lang="en-US" altLang="zh-CN" sz="2400" b="1" dirty="0"/>
              <a:t>1 </a:t>
            </a:r>
            <a:r>
              <a:rPr lang="zh-CN" altLang="en-US" sz="2400" b="1" dirty="0"/>
              <a:t>确定最优指标</a:t>
            </a:r>
            <a:r>
              <a:rPr lang="zh-CN" altLang="en-US" sz="2400" b="1" dirty="0"/>
              <a:t>集</a:t>
            </a:r>
            <a:endParaRPr lang="zh-CN" altLang="en-US" sz="2400" b="1" dirty="0"/>
          </a:p>
        </p:txBody>
      </p:sp>
      <p:sp>
        <p:nvSpPr>
          <p:cNvPr id="3" name="文本框 2"/>
          <p:cNvSpPr txBox="1"/>
          <p:nvPr/>
        </p:nvSpPr>
        <p:spPr>
          <a:xfrm>
            <a:off x="686435" y="1526540"/>
            <a:ext cx="7866380" cy="1014730"/>
          </a:xfrm>
          <a:prstGeom prst="rect">
            <a:avLst/>
          </a:prstGeom>
          <a:noFill/>
        </p:spPr>
        <p:txBody>
          <a:bodyPr wrap="square" rtlCol="0">
            <a:spAutoFit/>
          </a:bodyPr>
          <a:p>
            <a:pPr indent="457200">
              <a:lnSpc>
                <a:spcPct val="150000"/>
              </a:lnSpc>
              <a:buFont typeface="Wingdings" panose="05000000000000000000" charset="0"/>
            </a:pPr>
            <a:r>
              <a:rPr lang="zh-CN" altLang="en-US" sz="2000" dirty="0"/>
              <a:t>前</a:t>
            </a:r>
            <a:r>
              <a:rPr lang="en-US" altLang="zh-CN" sz="2000" dirty="0"/>
              <a:t>5</a:t>
            </a:r>
            <a:r>
              <a:rPr lang="zh-CN" altLang="en-US" sz="2000" dirty="0"/>
              <a:t>个指标为成本型指标，越小越好；后两个指标为效益型指标，越大越好。利用</a:t>
            </a:r>
            <a:endParaRPr lang="zh-CN" altLang="en-US" sz="2000" dirty="0"/>
          </a:p>
        </p:txBody>
      </p:sp>
      <p:sp>
        <p:nvSpPr>
          <p:cNvPr id="2" name="文本框 1"/>
          <p:cNvSpPr txBox="1"/>
          <p:nvPr/>
        </p:nvSpPr>
        <p:spPr>
          <a:xfrm>
            <a:off x="427990" y="2895600"/>
            <a:ext cx="8201025" cy="1014730"/>
          </a:xfrm>
          <a:prstGeom prst="rect">
            <a:avLst/>
          </a:prstGeom>
          <a:noFill/>
        </p:spPr>
        <p:txBody>
          <a:bodyPr wrap="square" rtlCol="0">
            <a:spAutoFit/>
          </a:bodyPr>
          <a:p>
            <a:pPr indent="457200" algn="l">
              <a:lnSpc>
                <a:spcPct val="150000"/>
              </a:lnSpc>
              <a:buFont typeface="Wingdings" panose="05000000000000000000" charset="0"/>
            </a:pPr>
            <a:r>
              <a:rPr lang="zh-CN" altLang="en-US" sz="2000" dirty="0"/>
              <a:t>有最优指标集</a:t>
            </a:r>
            <a:r>
              <a:rPr lang="en-US" altLang="zh-CN" sz="2000" dirty="0"/>
              <a:t> </a:t>
            </a:r>
            <a:endParaRPr lang="en-US" altLang="zh-CN" sz="2000" dirty="0"/>
          </a:p>
          <a:p>
            <a:pPr indent="457200" algn="ctr">
              <a:lnSpc>
                <a:spcPct val="150000"/>
              </a:lnSpc>
              <a:buFont typeface="Wingdings" panose="05000000000000000000" charset="0"/>
            </a:pPr>
            <a:r>
              <a:rPr lang="en-US" altLang="zh-CN" sz="2000" dirty="0"/>
              <a:t>Y</a:t>
            </a:r>
            <a:r>
              <a:rPr lang="en-US" altLang="zh-CN" sz="2000" baseline="-25000" dirty="0"/>
              <a:t>0</a:t>
            </a:r>
            <a:r>
              <a:rPr lang="en-US" altLang="zh-CN" sz="2000" dirty="0"/>
              <a:t>=</a:t>
            </a:r>
            <a:r>
              <a:rPr lang="zh-CN" altLang="en-US" sz="2000" dirty="0"/>
              <a:t>（</a:t>
            </a:r>
            <a:r>
              <a:rPr lang="en-US" sz="2000" dirty="0"/>
              <a:t>1064.0</a:t>
            </a:r>
            <a:r>
              <a:rPr lang="zh-CN" altLang="en-US" sz="2000" dirty="0"/>
              <a:t>，</a:t>
            </a:r>
            <a:r>
              <a:rPr lang="en-US" altLang="zh-CN" sz="2000" dirty="0"/>
              <a:t>21.6</a:t>
            </a:r>
            <a:r>
              <a:rPr lang="zh-CN" altLang="en-US" sz="2000" dirty="0"/>
              <a:t>，</a:t>
            </a:r>
            <a:r>
              <a:rPr lang="en-US" altLang="zh-CN" sz="2000" dirty="0"/>
              <a:t>1300.0</a:t>
            </a:r>
            <a:r>
              <a:rPr lang="zh-CN" altLang="en-US" sz="2000" dirty="0"/>
              <a:t>，</a:t>
            </a:r>
            <a:r>
              <a:rPr lang="en-US" altLang="zh-CN" sz="2000" dirty="0"/>
              <a:t>1001.0</a:t>
            </a:r>
            <a:r>
              <a:rPr lang="zh-CN" altLang="en-US" sz="2000" dirty="0"/>
              <a:t>，</a:t>
            </a:r>
            <a:r>
              <a:rPr lang="en-US" altLang="zh-CN" sz="2000" dirty="0"/>
              <a:t>3880.0</a:t>
            </a:r>
            <a:r>
              <a:rPr lang="zh-CN" altLang="en-US" sz="2000" dirty="0"/>
              <a:t>，</a:t>
            </a:r>
            <a:r>
              <a:rPr lang="en-US" altLang="zh-CN" sz="2000" dirty="0"/>
              <a:t>15.0</a:t>
            </a:r>
            <a:r>
              <a:rPr lang="zh-CN" altLang="en-US" sz="2000" dirty="0"/>
              <a:t>，</a:t>
            </a:r>
            <a:r>
              <a:rPr lang="en-US" altLang="zh-CN" sz="2000" dirty="0"/>
              <a:t>5.0</a:t>
            </a:r>
            <a:r>
              <a:rPr lang="zh-CN" altLang="en-US" sz="2000" dirty="0"/>
              <a:t>）</a:t>
            </a:r>
            <a:endParaRPr lang="zh-CN" altLang="en-US" sz="2000" dirty="0"/>
          </a:p>
        </p:txBody>
      </p:sp>
      <p:pic>
        <p:nvPicPr>
          <p:cNvPr id="8" name="图片 7"/>
          <p:cNvPicPr>
            <a:picLocks noChangeAspect="1"/>
          </p:cNvPicPr>
          <p:nvPr/>
        </p:nvPicPr>
        <p:blipFill>
          <a:blip r:embed="rId2"/>
          <a:stretch>
            <a:fillRect/>
          </a:stretch>
        </p:blipFill>
        <p:spPr>
          <a:xfrm>
            <a:off x="2776855" y="2372360"/>
            <a:ext cx="4899025" cy="490855"/>
          </a:xfrm>
          <a:prstGeom prst="rect">
            <a:avLst/>
          </a:prstGeom>
        </p:spPr>
      </p:pic>
      <p:sp>
        <p:nvSpPr>
          <p:cNvPr id="9" name="文本框 8"/>
          <p:cNvSpPr txBox="1"/>
          <p:nvPr/>
        </p:nvSpPr>
        <p:spPr>
          <a:xfrm>
            <a:off x="720090" y="3810000"/>
            <a:ext cx="7908925" cy="645160"/>
          </a:xfrm>
          <a:prstGeom prst="rect">
            <a:avLst/>
          </a:prstGeom>
          <a:noFill/>
        </p:spPr>
        <p:txBody>
          <a:bodyPr wrap="square" rtlCol="0">
            <a:spAutoFit/>
          </a:bodyPr>
          <a:p>
            <a:pPr>
              <a:lnSpc>
                <a:spcPct val="150000"/>
              </a:lnSpc>
            </a:pPr>
            <a:r>
              <a:rPr lang="en-US" altLang="zh-CN" sz="2400" b="1" dirty="0"/>
              <a:t>2 </a:t>
            </a:r>
            <a:r>
              <a:rPr lang="zh-CN" altLang="en-US" sz="2400" b="1" dirty="0"/>
              <a:t>构造原始</a:t>
            </a:r>
            <a:r>
              <a:rPr lang="zh-CN" altLang="en-US" sz="2400" b="1" dirty="0"/>
              <a:t>矩阵</a:t>
            </a:r>
            <a:endParaRPr lang="zh-CN" altLang="en-US" sz="2400" b="1" dirty="0"/>
          </a:p>
        </p:txBody>
      </p:sp>
      <p:sp>
        <p:nvSpPr>
          <p:cNvPr id="11" name="文本框 10"/>
          <p:cNvSpPr txBox="1"/>
          <p:nvPr/>
        </p:nvSpPr>
        <p:spPr>
          <a:xfrm>
            <a:off x="720090" y="4340225"/>
            <a:ext cx="7866380" cy="553085"/>
          </a:xfrm>
          <a:prstGeom prst="rect">
            <a:avLst/>
          </a:prstGeom>
          <a:noFill/>
        </p:spPr>
        <p:txBody>
          <a:bodyPr wrap="square" rtlCol="0">
            <a:spAutoFit/>
          </a:bodyPr>
          <a:p>
            <a:pPr indent="457200">
              <a:lnSpc>
                <a:spcPct val="150000"/>
              </a:lnSpc>
              <a:buFont typeface="Wingdings" panose="05000000000000000000" charset="0"/>
            </a:pPr>
            <a:r>
              <a:rPr lang="zh-CN" altLang="en-US" sz="2000" dirty="0"/>
              <a:t>由题设数据可得原始</a:t>
            </a:r>
            <a:r>
              <a:rPr lang="zh-CN" altLang="en-US" sz="2000" dirty="0"/>
              <a:t>矩阵</a:t>
            </a:r>
            <a:endParaRPr lang="zh-CN" altLang="en-US" sz="2000" dirty="0"/>
          </a:p>
        </p:txBody>
      </p:sp>
      <p:pic>
        <p:nvPicPr>
          <p:cNvPr id="12" name="图片 11"/>
          <p:cNvPicPr>
            <a:picLocks noChangeAspect="1"/>
          </p:cNvPicPr>
          <p:nvPr/>
        </p:nvPicPr>
        <p:blipFill>
          <a:blip r:embed="rId3"/>
          <a:stretch>
            <a:fillRect/>
          </a:stretch>
        </p:blipFill>
        <p:spPr>
          <a:xfrm>
            <a:off x="1226820" y="4903470"/>
            <a:ext cx="6896100" cy="1440180"/>
          </a:xfrm>
          <a:prstGeom prst="rect">
            <a:avLst/>
          </a:prstGeom>
        </p:spPr>
      </p:pic>
    </p:spTree>
    <p:custDataLst>
      <p:tags r:id="rId4"/>
    </p:custData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9235" y="2286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720090" y="990600"/>
            <a:ext cx="7908925" cy="645160"/>
          </a:xfrm>
          <a:prstGeom prst="rect">
            <a:avLst/>
          </a:prstGeom>
          <a:noFill/>
        </p:spPr>
        <p:txBody>
          <a:bodyPr wrap="square" rtlCol="0">
            <a:spAutoFit/>
          </a:bodyPr>
          <a:p>
            <a:pPr>
              <a:lnSpc>
                <a:spcPct val="150000"/>
              </a:lnSpc>
            </a:pPr>
            <a:r>
              <a:rPr lang="en-US" altLang="zh-CN" sz="2400" b="1" dirty="0"/>
              <a:t>3 </a:t>
            </a:r>
            <a:r>
              <a:rPr lang="zh-CN" altLang="en-US" sz="2400" b="1" dirty="0"/>
              <a:t>数据无量纲化</a:t>
            </a:r>
            <a:r>
              <a:rPr lang="zh-CN" altLang="en-US" sz="2400" b="1" dirty="0"/>
              <a:t>处理</a:t>
            </a:r>
            <a:endParaRPr lang="zh-CN" altLang="en-US" sz="2400" b="1" dirty="0"/>
          </a:p>
        </p:txBody>
      </p:sp>
      <p:sp>
        <p:nvSpPr>
          <p:cNvPr id="3" name="文本框 2"/>
          <p:cNvSpPr txBox="1"/>
          <p:nvPr/>
        </p:nvSpPr>
        <p:spPr>
          <a:xfrm>
            <a:off x="686435" y="1526540"/>
            <a:ext cx="7866380" cy="553085"/>
          </a:xfrm>
          <a:prstGeom prst="rect">
            <a:avLst/>
          </a:prstGeom>
          <a:noFill/>
        </p:spPr>
        <p:txBody>
          <a:bodyPr wrap="square" rtlCol="0">
            <a:spAutoFit/>
          </a:bodyPr>
          <a:p>
            <a:pPr indent="457200">
              <a:lnSpc>
                <a:spcPct val="150000"/>
              </a:lnSpc>
              <a:buFont typeface="Wingdings" panose="05000000000000000000" charset="0"/>
            </a:pPr>
            <a:r>
              <a:rPr lang="zh-CN" altLang="en-US" sz="2000" dirty="0"/>
              <a:t>采用数据均值化可以得到无量纲</a:t>
            </a:r>
            <a:r>
              <a:rPr lang="zh-CN" altLang="en-US" sz="2000" dirty="0"/>
              <a:t>矩阵</a:t>
            </a:r>
            <a:endParaRPr lang="zh-CN" altLang="en-US" sz="2000" dirty="0"/>
          </a:p>
        </p:txBody>
      </p:sp>
      <p:sp>
        <p:nvSpPr>
          <p:cNvPr id="9" name="文本框 8"/>
          <p:cNvSpPr txBox="1"/>
          <p:nvPr/>
        </p:nvSpPr>
        <p:spPr>
          <a:xfrm>
            <a:off x="720725" y="3356610"/>
            <a:ext cx="7908925" cy="645160"/>
          </a:xfrm>
          <a:prstGeom prst="rect">
            <a:avLst/>
          </a:prstGeom>
          <a:noFill/>
        </p:spPr>
        <p:txBody>
          <a:bodyPr wrap="square" rtlCol="0">
            <a:spAutoFit/>
          </a:bodyPr>
          <a:p>
            <a:pPr>
              <a:lnSpc>
                <a:spcPct val="150000"/>
              </a:lnSpc>
            </a:pPr>
            <a:r>
              <a:rPr lang="en-US" altLang="zh-CN" sz="2400" b="1" dirty="0"/>
              <a:t>4 </a:t>
            </a:r>
            <a:r>
              <a:rPr lang="zh-CN" altLang="en-US" sz="2400" b="1" dirty="0"/>
              <a:t>确定评价</a:t>
            </a:r>
            <a:r>
              <a:rPr lang="zh-CN" altLang="en-US" sz="2400" b="1" dirty="0"/>
              <a:t>矩阵</a:t>
            </a:r>
            <a:endParaRPr lang="zh-CN" altLang="en-US" sz="2400" b="1" dirty="0"/>
          </a:p>
        </p:txBody>
      </p:sp>
      <p:sp>
        <p:nvSpPr>
          <p:cNvPr id="11" name="文本框 10"/>
          <p:cNvSpPr txBox="1"/>
          <p:nvPr/>
        </p:nvSpPr>
        <p:spPr>
          <a:xfrm>
            <a:off x="777240" y="3950970"/>
            <a:ext cx="7866380" cy="553085"/>
          </a:xfrm>
          <a:prstGeom prst="rect">
            <a:avLst/>
          </a:prstGeom>
          <a:noFill/>
        </p:spPr>
        <p:txBody>
          <a:bodyPr wrap="square" rtlCol="0">
            <a:spAutoFit/>
          </a:bodyPr>
          <a:p>
            <a:pPr>
              <a:lnSpc>
                <a:spcPct val="150000"/>
              </a:lnSpc>
              <a:buFont typeface="Arial" panose="020B0604020202020204" pitchFamily="34" charset="0"/>
            </a:pPr>
            <a:r>
              <a:rPr lang="zh-CN" altLang="en-US" sz="2000" dirty="0"/>
              <a:t>取</a:t>
            </a:r>
            <a:r>
              <a:rPr lang="en-US" altLang="zh-CN" sz="2000" dirty="0"/>
              <a:t>   =0.5</a:t>
            </a:r>
            <a:r>
              <a:rPr lang="zh-CN" altLang="en-US" sz="2000" dirty="0"/>
              <a:t>，可得评价</a:t>
            </a:r>
            <a:r>
              <a:rPr lang="zh-CN" altLang="en-US" sz="2000" dirty="0"/>
              <a:t>矩阵</a:t>
            </a:r>
            <a:endParaRPr lang="zh-CN" altLang="en-US" sz="2000" dirty="0"/>
          </a:p>
        </p:txBody>
      </p:sp>
      <p:pic>
        <p:nvPicPr>
          <p:cNvPr id="7" name="图片 6"/>
          <p:cNvPicPr>
            <a:picLocks noChangeAspect="1"/>
          </p:cNvPicPr>
          <p:nvPr/>
        </p:nvPicPr>
        <p:blipFill>
          <a:blip r:embed="rId2"/>
          <a:stretch>
            <a:fillRect/>
          </a:stretch>
        </p:blipFill>
        <p:spPr>
          <a:xfrm>
            <a:off x="777240" y="2092325"/>
            <a:ext cx="7795260" cy="1402080"/>
          </a:xfrm>
          <a:prstGeom prst="rect">
            <a:avLst/>
          </a:prstGeom>
        </p:spPr>
      </p:pic>
      <p:pic>
        <p:nvPicPr>
          <p:cNvPr id="13" name="图片 12"/>
          <p:cNvPicPr>
            <a:picLocks noChangeAspect="1"/>
          </p:cNvPicPr>
          <p:nvPr/>
        </p:nvPicPr>
        <p:blipFill>
          <a:blip r:embed="rId3"/>
          <a:srcRect l="23427" r="16084" b="6780"/>
          <a:stretch>
            <a:fillRect/>
          </a:stretch>
        </p:blipFill>
        <p:spPr>
          <a:xfrm>
            <a:off x="1143000" y="4002405"/>
            <a:ext cx="201930" cy="514350"/>
          </a:xfrm>
          <a:prstGeom prst="rect">
            <a:avLst/>
          </a:prstGeom>
        </p:spPr>
      </p:pic>
      <mc:AlternateContent xmlns:mc="http://schemas.openxmlformats.org/markup-compatibility/2006">
        <mc:Choice xmlns:a14="http://schemas.microsoft.com/office/drawing/2010/main" Requires="a14">
          <p:sp>
            <p:nvSpPr>
              <p:cNvPr id="2" name="文本框 1"/>
              <p:cNvSpPr txBox="1"/>
              <p:nvPr/>
            </p:nvSpPr>
            <p:spPr>
              <a:xfrm>
                <a:off x="742950" y="4683125"/>
                <a:ext cx="8036560" cy="90614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𝑅</m:t>
                      </m:r>
                      <m:r>
                        <a:rPr lang="en-US" altLang="zh-CN" sz="2000" i="1">
                          <a:latin typeface="Cambria Math" panose="02040503050406030204" charset="0"/>
                          <a:cs typeface="Cambria Math" panose="02040503050406030204" charset="0"/>
                        </a:rPr>
                        <m:t>=</m:t>
                      </m:r>
                      <m:d>
                        <m:dPr>
                          <m:ctrlPr>
                            <a:rPr lang="en-US" altLang="zh-CN" sz="2000" i="1">
                              <a:latin typeface="Cambria Math" panose="02040503050406030204" charset="0"/>
                              <a:cs typeface="Cambria Math" panose="02040503050406030204" charset="0"/>
                            </a:rPr>
                          </m:ctrlPr>
                        </m:dPr>
                        <m:e>
                          <m:m>
                            <m:mPr>
                              <m:mcs>
                                <m:mc>
                                  <m:mcPr>
                                    <m:count m:val="3"/>
                                    <m:mcJc m:val="center"/>
                                  </m:mcPr>
                                </m:mc>
                              </m:mcs>
                              <m:ctrlPr>
                                <a:rPr lang="en-US" altLang="zh-CN" sz="2000" i="1">
                                  <a:latin typeface="Cambria Math" panose="02040503050406030204" charset="0"/>
                                  <a:cs typeface="Cambria Math" panose="02040503050406030204" charset="0"/>
                                </a:rPr>
                              </m:ctrlPr>
                            </m:mPr>
                            <m:mr>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9827</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8986</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8118</m:t>
                                </m:r>
                              </m:e>
                            </m:mr>
                            <m:mr>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7769</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8986</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6745</m:t>
                                </m:r>
                              </m:e>
                            </m:mr>
                            <m:mr>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7366</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7168</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7621</m:t>
                                </m:r>
                              </m:e>
                            </m:mr>
                          </m:m>
                          <m:r>
                            <a:rPr lang="en-US" altLang="zh-CN" sz="2000" i="1">
                              <a:latin typeface="Cambria Math" panose="02040503050406030204" charset="0"/>
                              <a:cs typeface="Cambria Math" panose="02040503050406030204" charset="0"/>
                            </a:rPr>
                            <m:t>    </m:t>
                          </m:r>
                          <m:m>
                            <m:mPr>
                              <m:mcs>
                                <m:mc>
                                  <m:mcPr>
                                    <m:count m:val="3"/>
                                    <m:mcJc m:val="center"/>
                                  </m:mcPr>
                                </m:mc>
                              </m:mcs>
                              <m:ctrlPr>
                                <a:rPr lang="en-US" altLang="zh-CN" sz="2000" i="1">
                                  <a:latin typeface="Cambria Math" panose="02040503050406030204" charset="0"/>
                                  <a:cs typeface="Cambria Math" panose="02040503050406030204" charset="0"/>
                                </a:rPr>
                              </m:ctrlPr>
                            </m:mPr>
                            <m:mr>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6895</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7830</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4762</m:t>
                                </m:r>
                              </m:e>
                            </m:mr>
                            <m:mr>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8309</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8214</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3448</m:t>
                                </m:r>
                              </m:e>
                            </m:mr>
                            <m:mr>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9474</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5753</m:t>
                                </m:r>
                              </m:e>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3333</m:t>
                                </m:r>
                              </m:e>
                            </m:mr>
                          </m:m>
                          <m:r>
                            <a:rPr lang="en-US" altLang="zh-CN" sz="2000" i="1">
                              <a:latin typeface="Cambria Math" panose="02040503050406030204" charset="0"/>
                              <a:cs typeface="Cambria Math" panose="02040503050406030204" charset="0"/>
                            </a:rPr>
                            <m:t>    </m:t>
                          </m:r>
                          <m:m>
                            <m:mPr>
                              <m:mcs>
                                <m:mc>
                                  <m:mcPr>
                                    <m:count m:val="1"/>
                                    <m:mcJc m:val="center"/>
                                  </m:mcPr>
                                </m:mc>
                              </m:mcs>
                              <m:ctrlPr>
                                <a:rPr lang="en-US" altLang="zh-CN" sz="2000" i="1">
                                  <a:latin typeface="Cambria Math" panose="02040503050406030204" charset="0"/>
                                  <a:cs typeface="Cambria Math" panose="02040503050406030204" charset="0"/>
                                </a:rPr>
                              </m:ctrlPr>
                            </m:mPr>
                            <m:mr>
                              <m:e>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0000</m:t>
                                </m:r>
                              </m:e>
                            </m:mr>
                            <m:mr>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7959</m:t>
                                </m:r>
                              </m:e>
                            </m:mr>
                            <m:mr>
                              <m:e>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7222</m:t>
                                </m:r>
                              </m:e>
                            </m:mr>
                          </m:m>
                        </m:e>
                      </m:d>
                    </m:oMath>
                  </m:oMathPara>
                </a14:m>
                <a:endParaRPr lang="zh-CN" altLang="en-US" sz="2000"/>
              </a:p>
            </p:txBody>
          </p:sp>
        </mc:Choice>
        <mc:Fallback>
          <p:sp>
            <p:nvSpPr>
              <p:cNvPr id="2" name="文本框 1"/>
              <p:cNvSpPr txBox="1">
                <a:spLocks noRot="1" noChangeAspect="1" noMove="1" noResize="1" noEditPoints="1" noAdjustHandles="1" noChangeArrowheads="1" noChangeShapeType="1" noTextEdit="1"/>
              </p:cNvSpPr>
              <p:nvPr/>
            </p:nvSpPr>
            <p:spPr>
              <a:xfrm>
                <a:off x="742950" y="4683125"/>
                <a:ext cx="8036560" cy="906145"/>
              </a:xfrm>
              <a:prstGeom prst="rect">
                <a:avLst/>
              </a:prstGeom>
              <a:blipFill rotWithShape="1">
                <a:blip r:embed="rId4"/>
                <a:stretch>
                  <a:fillRect/>
                </a:stretch>
              </a:blipFill>
            </p:spPr>
            <p:txBody>
              <a:bodyPr/>
              <a:lstStyle/>
              <a:p>
                <a:r>
                  <a:rPr lang="zh-CN" altLang="en-US">
                    <a:noFill/>
                  </a:rPr>
                  <a:t> </a:t>
                </a:r>
              </a:p>
            </p:txBody>
          </p:sp>
        </mc:Fallback>
      </mc:AlternateContent>
    </p:spTree>
    <p:custDataLst>
      <p:tags r:id="rId5"/>
    </p:custData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9235" y="2286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720090" y="990600"/>
            <a:ext cx="7908925" cy="645160"/>
          </a:xfrm>
          <a:prstGeom prst="rect">
            <a:avLst/>
          </a:prstGeom>
          <a:noFill/>
        </p:spPr>
        <p:txBody>
          <a:bodyPr wrap="square" rtlCol="0">
            <a:spAutoFit/>
          </a:bodyPr>
          <a:p>
            <a:pPr>
              <a:lnSpc>
                <a:spcPct val="150000"/>
              </a:lnSpc>
            </a:pPr>
            <a:r>
              <a:rPr lang="en-US" altLang="zh-CN" sz="2400" b="1" dirty="0"/>
              <a:t>5 </a:t>
            </a:r>
            <a:r>
              <a:rPr lang="zh-CN" altLang="en-US" sz="2400" b="1" dirty="0"/>
              <a:t>确定权重</a:t>
            </a:r>
            <a:r>
              <a:rPr lang="zh-CN" altLang="en-US" sz="2400" b="1" dirty="0"/>
              <a:t>矩阵</a:t>
            </a:r>
            <a:endParaRPr lang="zh-CN" altLang="en-US" sz="2400" b="1" dirty="0"/>
          </a:p>
        </p:txBody>
      </p:sp>
      <p:sp>
        <p:nvSpPr>
          <p:cNvPr id="3" name="文本框 2"/>
          <p:cNvSpPr txBox="1"/>
          <p:nvPr/>
        </p:nvSpPr>
        <p:spPr>
          <a:xfrm>
            <a:off x="686435" y="1526540"/>
            <a:ext cx="7866380" cy="553085"/>
          </a:xfrm>
          <a:prstGeom prst="rect">
            <a:avLst/>
          </a:prstGeom>
          <a:noFill/>
        </p:spPr>
        <p:txBody>
          <a:bodyPr wrap="square" rtlCol="0">
            <a:spAutoFit/>
          </a:bodyPr>
          <a:p>
            <a:pPr indent="457200">
              <a:lnSpc>
                <a:spcPct val="150000"/>
              </a:lnSpc>
              <a:buFont typeface="Wingdings" panose="05000000000000000000" charset="0"/>
            </a:pPr>
            <a:r>
              <a:rPr lang="zh-CN" altLang="en-US" sz="2000" dirty="0"/>
              <a:t>按题设，指标权重</a:t>
            </a:r>
            <a:r>
              <a:rPr lang="zh-CN" altLang="en-US" sz="2000" dirty="0"/>
              <a:t>矩阵</a:t>
            </a:r>
            <a:endParaRPr lang="zh-CN" altLang="en-US" sz="2000" dirty="0"/>
          </a:p>
        </p:txBody>
      </p:sp>
      <p:sp>
        <p:nvSpPr>
          <p:cNvPr id="9" name="文本框 8"/>
          <p:cNvSpPr txBox="1"/>
          <p:nvPr/>
        </p:nvSpPr>
        <p:spPr>
          <a:xfrm>
            <a:off x="720090" y="2458720"/>
            <a:ext cx="7908925" cy="645160"/>
          </a:xfrm>
          <a:prstGeom prst="rect">
            <a:avLst/>
          </a:prstGeom>
          <a:noFill/>
        </p:spPr>
        <p:txBody>
          <a:bodyPr wrap="square" rtlCol="0">
            <a:spAutoFit/>
          </a:bodyPr>
          <a:p>
            <a:pPr>
              <a:lnSpc>
                <a:spcPct val="150000"/>
              </a:lnSpc>
            </a:pPr>
            <a:r>
              <a:rPr lang="en-US" altLang="zh-CN" sz="2400" b="1" dirty="0"/>
              <a:t>6 </a:t>
            </a:r>
            <a:r>
              <a:rPr lang="zh-CN" altLang="en-US" sz="2400" b="1" dirty="0"/>
              <a:t>计算灰色关联度</a:t>
            </a:r>
            <a:r>
              <a:rPr lang="zh-CN" altLang="en-US" sz="2400" b="1" dirty="0"/>
              <a:t>矩阵</a:t>
            </a:r>
            <a:endParaRPr lang="zh-CN" altLang="en-US" sz="2400" b="1" dirty="0"/>
          </a:p>
        </p:txBody>
      </p:sp>
      <p:sp>
        <p:nvSpPr>
          <p:cNvPr id="11" name="文本框 10"/>
          <p:cNvSpPr txBox="1"/>
          <p:nvPr/>
        </p:nvSpPr>
        <p:spPr>
          <a:xfrm>
            <a:off x="1067435" y="4495800"/>
            <a:ext cx="7866380" cy="706755"/>
          </a:xfrm>
          <a:prstGeom prst="rect">
            <a:avLst/>
          </a:prstGeom>
          <a:noFill/>
        </p:spPr>
        <p:txBody>
          <a:bodyPr wrap="square" rtlCol="0">
            <a:spAutoFit/>
          </a:bodyPr>
          <a:p>
            <a:pPr eaLnBrk="1" hangingPunct="1">
              <a:buNone/>
            </a:pPr>
            <a:r>
              <a:rPr lang="zh-CN" altLang="en-US" sz="2000" dirty="0"/>
              <a:t>可见，</a:t>
            </a:r>
            <a:r>
              <a:rPr lang="zh-CN" altLang="en-US" sz="2000" dirty="0">
                <a:sym typeface="+mn-ea"/>
              </a:rPr>
              <a:t>由于</a:t>
            </a:r>
            <a:r>
              <a:rPr lang="en-US" altLang="zh-CN" sz="2000" dirty="0">
                <a:sym typeface="+mn-ea"/>
              </a:rPr>
              <a:t>a1&gt;a2&gt;a3</a:t>
            </a:r>
            <a:r>
              <a:rPr lang="zh-CN" altLang="en-US" sz="2000" dirty="0">
                <a:sym typeface="+mn-ea"/>
              </a:rPr>
              <a:t>，公司</a:t>
            </a:r>
            <a:r>
              <a:rPr lang="en-US" altLang="zh-CN" sz="2000" dirty="0">
                <a:sym typeface="+mn-ea"/>
              </a:rPr>
              <a:t>A</a:t>
            </a:r>
            <a:r>
              <a:rPr lang="zh-CN" altLang="en-US" sz="2000" dirty="0">
                <a:sym typeface="+mn-ea"/>
              </a:rPr>
              <a:t>的各项指标最接近最优</a:t>
            </a:r>
            <a:endParaRPr lang="zh-CN" altLang="en-US" sz="2000" dirty="0"/>
          </a:p>
          <a:p>
            <a:pPr eaLnBrk="1" hangingPunct="1">
              <a:buNone/>
            </a:pPr>
            <a:r>
              <a:rPr lang="zh-CN" altLang="en-US" sz="2000" dirty="0">
                <a:sym typeface="+mn-ea"/>
              </a:rPr>
              <a:t>指标集，</a:t>
            </a:r>
            <a:r>
              <a:rPr lang="zh-CN" altLang="en-US" sz="2000" dirty="0"/>
              <a:t>因而公司</a:t>
            </a:r>
            <a:r>
              <a:rPr lang="en-US" altLang="zh-CN" sz="2000" dirty="0"/>
              <a:t>A</a:t>
            </a:r>
            <a:r>
              <a:rPr lang="zh-CN" altLang="en-US" sz="2000" dirty="0"/>
              <a:t>应该</a:t>
            </a:r>
            <a:r>
              <a:rPr lang="zh-CN" altLang="en-US" sz="2000" dirty="0"/>
              <a:t>中标。</a:t>
            </a:r>
            <a:endParaRPr lang="zh-CN" altLang="en-US" sz="2000" dirty="0"/>
          </a:p>
        </p:txBody>
      </p:sp>
      <p:sp>
        <p:nvSpPr>
          <p:cNvPr id="2" name="文本框 1"/>
          <p:cNvSpPr txBox="1"/>
          <p:nvPr/>
        </p:nvSpPr>
        <p:spPr>
          <a:xfrm>
            <a:off x="838835" y="1981200"/>
            <a:ext cx="7866380" cy="553085"/>
          </a:xfrm>
          <a:prstGeom prst="rect">
            <a:avLst/>
          </a:prstGeom>
          <a:noFill/>
        </p:spPr>
        <p:txBody>
          <a:bodyPr wrap="square" rtlCol="0">
            <a:spAutoFit/>
          </a:bodyPr>
          <a:p>
            <a:pPr indent="457200" algn="ctr">
              <a:lnSpc>
                <a:spcPct val="150000"/>
              </a:lnSpc>
              <a:buFont typeface="Wingdings" panose="05000000000000000000" charset="0"/>
            </a:pPr>
            <a:r>
              <a:rPr lang="en-US" altLang="zh-CN" sz="2000" dirty="0"/>
              <a:t>W=</a:t>
            </a:r>
            <a:r>
              <a:rPr lang="zh-CN" altLang="en-US" sz="2000" dirty="0"/>
              <a:t>（</a:t>
            </a:r>
            <a:r>
              <a:rPr lang="en-US" altLang="zh-CN" sz="2000" dirty="0"/>
              <a:t>0.35</a:t>
            </a:r>
            <a:r>
              <a:rPr lang="zh-CN" altLang="en-US" sz="2000" dirty="0"/>
              <a:t>，</a:t>
            </a:r>
            <a:r>
              <a:rPr lang="en-US" altLang="zh-CN" sz="2000" dirty="0"/>
              <a:t>0.15</a:t>
            </a:r>
            <a:r>
              <a:rPr lang="zh-CN" altLang="en-US" sz="2000" dirty="0"/>
              <a:t>，</a:t>
            </a:r>
            <a:r>
              <a:rPr lang="en-US" altLang="zh-CN" sz="2000" dirty="0"/>
              <a:t>0.10</a:t>
            </a:r>
            <a:r>
              <a:rPr lang="zh-CN" altLang="en-US" sz="2000" dirty="0"/>
              <a:t>，</a:t>
            </a:r>
            <a:r>
              <a:rPr lang="en-US" altLang="zh-CN" sz="2000" dirty="0"/>
              <a:t>0.10</a:t>
            </a:r>
            <a:r>
              <a:rPr lang="zh-CN" altLang="en-US" sz="2000" dirty="0"/>
              <a:t>，</a:t>
            </a:r>
            <a:r>
              <a:rPr lang="en-US" altLang="zh-CN" sz="2000" dirty="0"/>
              <a:t>0.10</a:t>
            </a:r>
            <a:r>
              <a:rPr lang="zh-CN" altLang="en-US" sz="2000" dirty="0"/>
              <a:t>，</a:t>
            </a:r>
            <a:r>
              <a:rPr lang="en-US" altLang="zh-CN" sz="2000" dirty="0"/>
              <a:t>0.15</a:t>
            </a:r>
            <a:r>
              <a:rPr lang="zh-CN" altLang="en-US" sz="2000" dirty="0"/>
              <a:t>，</a:t>
            </a:r>
            <a:r>
              <a:rPr lang="en-US" altLang="zh-CN" sz="2000" dirty="0"/>
              <a:t>0.05</a:t>
            </a:r>
            <a:r>
              <a:rPr lang="zh-CN" altLang="en-US" sz="2000" dirty="0"/>
              <a:t>）</a:t>
            </a:r>
            <a:endParaRPr lang="zh-CN" altLang="en-US" sz="2000" dirty="0"/>
          </a:p>
        </p:txBody>
      </p:sp>
      <mc:AlternateContent xmlns:mc="http://schemas.openxmlformats.org/markup-compatibility/2006">
        <mc:Choice xmlns:a14="http://schemas.microsoft.com/office/drawing/2010/main" Requires="a14">
          <p:sp>
            <p:nvSpPr>
              <p:cNvPr id="7" name="文本框 6"/>
              <p:cNvSpPr txBox="1"/>
              <p:nvPr/>
            </p:nvSpPr>
            <p:spPr>
              <a:xfrm>
                <a:off x="2743136" y="3581654"/>
                <a:ext cx="335280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d>
                        <m:dPr>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8286</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7309</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6799</m:t>
                          </m:r>
                        </m:e>
                      </m:d>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2743136" y="3581654"/>
                <a:ext cx="3352800" cy="368300"/>
              </a:xfrm>
              <a:prstGeom prst="rect">
                <a:avLst/>
              </a:prstGeom>
              <a:blipFill rotWithShape="1">
                <a:blip r:embed="rId2"/>
                <a:stretch>
                  <a:fillRect l="-17" t="-69" r="17" b="69"/>
                </a:stretch>
              </a:blipFill>
            </p:spPr>
            <p:txBody>
              <a:bodyPr/>
              <a:lstStyle/>
              <a:p>
                <a:r>
                  <a:rPr lang="zh-CN" altLang="en-US">
                    <a:noFill/>
                  </a:rPr>
                  <a:t> </a:t>
                </a:r>
              </a:p>
            </p:txBody>
          </p:sp>
        </mc:Fallback>
      </mc:AlternateContent>
    </p:spTree>
    <p:custDataLst>
      <p:tags r:id="rId3"/>
    </p:custData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练习与</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小结</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143000" y="533400"/>
            <a:ext cx="85337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练习（灰色关联</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分析法）</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3" name="文本框 2"/>
          <p:cNvSpPr txBox="1"/>
          <p:nvPr/>
        </p:nvSpPr>
        <p:spPr>
          <a:xfrm>
            <a:off x="762635" y="1521460"/>
            <a:ext cx="7908925" cy="645160"/>
          </a:xfrm>
          <a:prstGeom prst="rect">
            <a:avLst/>
          </a:prstGeom>
          <a:noFill/>
        </p:spPr>
        <p:txBody>
          <a:bodyPr wrap="square" rtlCol="0">
            <a:spAutoFit/>
          </a:bodyPr>
          <a:p>
            <a:pPr>
              <a:lnSpc>
                <a:spcPct val="150000"/>
              </a:lnSpc>
            </a:pPr>
            <a:r>
              <a:rPr lang="zh-CN" altLang="en-US" sz="2400" b="1" dirty="0"/>
              <a:t>例</a:t>
            </a:r>
            <a:r>
              <a:rPr lang="en-US" altLang="zh-CN" sz="2400" b="1" dirty="0"/>
              <a:t>1 </a:t>
            </a:r>
            <a:r>
              <a:rPr lang="zh-CN" altLang="en-US" sz="2400" b="1" dirty="0"/>
              <a:t>植物生长量与气候因子的</a:t>
            </a:r>
            <a:r>
              <a:rPr lang="zh-CN" altLang="en-US" sz="2400" b="1" dirty="0"/>
              <a:t>关联分析</a:t>
            </a:r>
            <a:endParaRPr lang="zh-CN" altLang="en-US" sz="2400" b="1" dirty="0"/>
          </a:p>
        </p:txBody>
      </p:sp>
      <p:graphicFrame>
        <p:nvGraphicFramePr>
          <p:cNvPr id="11" name="表格 11"/>
          <p:cNvGraphicFramePr>
            <a:graphicFrameLocks noGrp="1"/>
          </p:cNvGraphicFramePr>
          <p:nvPr>
            <p:custDataLst>
              <p:tags r:id="rId2"/>
            </p:custDataLst>
          </p:nvPr>
        </p:nvGraphicFramePr>
        <p:xfrm>
          <a:off x="744220" y="3429000"/>
          <a:ext cx="7945120" cy="2638425"/>
        </p:xfrm>
        <a:graphic>
          <a:graphicData uri="http://schemas.openxmlformats.org/drawingml/2006/table">
            <a:tbl>
              <a:tblPr firstRow="1" bandRow="1">
                <a:tableStyleId>{7DF18680-E054-41AD-8BC1-D1AEF772440D}</a:tableStyleId>
              </a:tblPr>
              <a:tblGrid>
                <a:gridCol w="854710"/>
                <a:gridCol w="535305"/>
                <a:gridCol w="528320"/>
                <a:gridCol w="544830"/>
                <a:gridCol w="628015"/>
                <a:gridCol w="645160"/>
                <a:gridCol w="626745"/>
                <a:gridCol w="636270"/>
                <a:gridCol w="618490"/>
                <a:gridCol w="626745"/>
                <a:gridCol w="619125"/>
                <a:gridCol w="544830"/>
                <a:gridCol w="536282"/>
              </a:tblGrid>
              <a:tr h="575945">
                <a:tc>
                  <a:txBody>
                    <a:bodyPr/>
                    <a:p>
                      <a:pPr algn="ctr"/>
                      <a:endParaRPr lang="zh-CN" altLang="en-US" dirty="0"/>
                    </a:p>
                  </a:txBody>
                  <a:tcPr/>
                </a:tc>
                <a:tc>
                  <a:txBody>
                    <a:bodyPr/>
                    <a:p>
                      <a:pPr algn="ctr"/>
                      <a:r>
                        <a:rPr lang="en-US" dirty="0"/>
                        <a:t>1</a:t>
                      </a:r>
                      <a:endParaRPr lang="en-US" dirty="0"/>
                    </a:p>
                  </a:txBody>
                  <a:tcPr anchor="ctr"/>
                </a:tc>
                <a:tc>
                  <a:txBody>
                    <a:bodyPr/>
                    <a:p>
                      <a:pPr algn="ctr"/>
                      <a:r>
                        <a:rPr lang="en-US" dirty="0"/>
                        <a:t>2</a:t>
                      </a:r>
                      <a:endParaRPr lang="en-US" dirty="0"/>
                    </a:p>
                  </a:txBody>
                  <a:tcPr anchor="ctr"/>
                </a:tc>
                <a:tc>
                  <a:txBody>
                    <a:bodyPr/>
                    <a:p>
                      <a:pPr algn="ctr"/>
                      <a:r>
                        <a:rPr lang="en-US" altLang="zh-CN" dirty="0"/>
                        <a:t>3</a:t>
                      </a:r>
                      <a:endParaRPr lang="en-US" altLang="zh-CN" dirty="0"/>
                    </a:p>
                  </a:txBody>
                  <a:tcPr anchor="ctr"/>
                </a:tc>
                <a:tc>
                  <a:txBody>
                    <a:bodyPr/>
                    <a:p>
                      <a:pPr algn="ctr"/>
                      <a:r>
                        <a:rPr lang="en-US" altLang="zh-CN" dirty="0"/>
                        <a:t>4</a:t>
                      </a:r>
                      <a:endParaRPr lang="en-US" altLang="zh-CN" dirty="0"/>
                    </a:p>
                  </a:txBody>
                  <a:tcPr anchor="ctr"/>
                </a:tc>
                <a:tc>
                  <a:txBody>
                    <a:bodyPr/>
                    <a:p>
                      <a:pPr algn="ctr"/>
                      <a:r>
                        <a:rPr lang="en-US" altLang="zh-CN" dirty="0"/>
                        <a:t>5</a:t>
                      </a:r>
                      <a:endParaRPr lang="en-US" altLang="zh-CN" dirty="0"/>
                    </a:p>
                  </a:txBody>
                  <a:tcPr anchor="ctr"/>
                </a:tc>
                <a:tc>
                  <a:txBody>
                    <a:bodyPr/>
                    <a:p>
                      <a:pPr algn="ctr"/>
                      <a:r>
                        <a:rPr lang="en-US" dirty="0"/>
                        <a:t>6</a:t>
                      </a:r>
                      <a:endParaRPr lang="en-US" dirty="0"/>
                    </a:p>
                  </a:txBody>
                  <a:tcPr anchor="ctr"/>
                </a:tc>
                <a:tc>
                  <a:txBody>
                    <a:bodyPr/>
                    <a:p>
                      <a:pPr algn="ctr">
                        <a:buNone/>
                      </a:pPr>
                      <a:r>
                        <a:rPr lang="en-US" altLang="en-US" dirty="0"/>
                        <a:t>7</a:t>
                      </a:r>
                      <a:endParaRPr lang="en-US" altLang="en-US" dirty="0"/>
                    </a:p>
                  </a:txBody>
                  <a:tcPr anchor="ctr"/>
                </a:tc>
                <a:tc>
                  <a:txBody>
                    <a:bodyPr/>
                    <a:p>
                      <a:pPr algn="ctr">
                        <a:buNone/>
                      </a:pPr>
                      <a:r>
                        <a:rPr lang="en-US" altLang="en-US" dirty="0"/>
                        <a:t>8</a:t>
                      </a:r>
                      <a:endParaRPr lang="en-US" altLang="en-US" dirty="0"/>
                    </a:p>
                  </a:txBody>
                  <a:tcPr anchor="ctr"/>
                </a:tc>
                <a:tc>
                  <a:txBody>
                    <a:bodyPr/>
                    <a:p>
                      <a:pPr algn="ctr">
                        <a:buNone/>
                      </a:pPr>
                      <a:r>
                        <a:rPr lang="en-US" altLang="en-US" dirty="0"/>
                        <a:t>9</a:t>
                      </a:r>
                      <a:endParaRPr lang="en-US" altLang="en-US" dirty="0"/>
                    </a:p>
                  </a:txBody>
                  <a:tcPr anchor="ctr"/>
                </a:tc>
                <a:tc>
                  <a:txBody>
                    <a:bodyPr/>
                    <a:p>
                      <a:pPr algn="ctr">
                        <a:buNone/>
                      </a:pPr>
                      <a:r>
                        <a:rPr lang="en-US" altLang="en-US" dirty="0"/>
                        <a:t>10</a:t>
                      </a:r>
                      <a:endParaRPr lang="en-US" altLang="en-US" dirty="0"/>
                    </a:p>
                  </a:txBody>
                  <a:tcPr anchor="ctr"/>
                </a:tc>
                <a:tc>
                  <a:txBody>
                    <a:bodyPr/>
                    <a:p>
                      <a:pPr algn="ctr">
                        <a:buNone/>
                      </a:pPr>
                      <a:r>
                        <a:rPr lang="en-US" altLang="en-US" dirty="0"/>
                        <a:t>11</a:t>
                      </a:r>
                      <a:endParaRPr lang="en-US" altLang="en-US" dirty="0"/>
                    </a:p>
                  </a:txBody>
                  <a:tcPr anchor="ctr"/>
                </a:tc>
                <a:tc>
                  <a:txBody>
                    <a:bodyPr/>
                    <a:p>
                      <a:pPr algn="ctr">
                        <a:buNone/>
                      </a:pPr>
                      <a:r>
                        <a:rPr lang="en-US" altLang="en-US" dirty="0"/>
                        <a:t>12</a:t>
                      </a:r>
                      <a:endParaRPr lang="en-US" altLang="en-US" dirty="0"/>
                    </a:p>
                  </a:txBody>
                  <a:tcPr anchor="ctr"/>
                </a:tc>
              </a:tr>
              <a:tr h="417195">
                <a:tc>
                  <a:txBody>
                    <a:bodyPr/>
                    <a:p>
                      <a:pPr algn="ctr"/>
                      <a:r>
                        <a:rPr lang="en-US" dirty="0"/>
                        <a:t>x</a:t>
                      </a:r>
                      <a:r>
                        <a:rPr lang="en-US" baseline="-25000" dirty="0"/>
                        <a:t>0</a:t>
                      </a:r>
                      <a:r>
                        <a:rPr lang="en-US" dirty="0"/>
                        <a:t> (cm)</a:t>
                      </a:r>
                      <a:endParaRPr lang="en-US" dirty="0"/>
                    </a:p>
                  </a:txBody>
                  <a:tcPr/>
                </a:tc>
                <a:tc>
                  <a:txBody>
                    <a:bodyPr/>
                    <a:p>
                      <a:pPr algn="ctr"/>
                      <a:r>
                        <a:rPr lang="en-US" altLang="zh-CN" dirty="0"/>
                        <a:t>0.01</a:t>
                      </a:r>
                      <a:endParaRPr lang="en-US" altLang="zh-CN" dirty="0"/>
                    </a:p>
                  </a:txBody>
                  <a:tcPr/>
                </a:tc>
                <a:tc>
                  <a:txBody>
                    <a:bodyPr/>
                    <a:p>
                      <a:pPr algn="ctr"/>
                      <a:r>
                        <a:rPr lang="en-US" altLang="zh-CN" dirty="0"/>
                        <a:t>0.50</a:t>
                      </a:r>
                      <a:endParaRPr lang="en-US" altLang="zh-CN" dirty="0"/>
                    </a:p>
                  </a:txBody>
                  <a:tcPr/>
                </a:tc>
                <a:tc>
                  <a:txBody>
                    <a:bodyPr/>
                    <a:p>
                      <a:pPr algn="ctr"/>
                      <a:r>
                        <a:rPr lang="en-US" altLang="zh-CN" dirty="0"/>
                        <a:t>1.50</a:t>
                      </a:r>
                      <a:endParaRPr lang="en-US" altLang="zh-CN" dirty="0"/>
                    </a:p>
                  </a:txBody>
                  <a:tcPr/>
                </a:tc>
                <a:tc>
                  <a:txBody>
                    <a:bodyPr/>
                    <a:p>
                      <a:pPr algn="ctr"/>
                      <a:r>
                        <a:rPr lang="en-US" altLang="zh-CN" dirty="0"/>
                        <a:t>10.80</a:t>
                      </a:r>
                      <a:endParaRPr lang="en-US" altLang="zh-CN" dirty="0"/>
                    </a:p>
                  </a:txBody>
                  <a:tcPr/>
                </a:tc>
                <a:tc>
                  <a:txBody>
                    <a:bodyPr/>
                    <a:p>
                      <a:pPr algn="ctr"/>
                      <a:r>
                        <a:rPr lang="en-US" altLang="zh-CN" dirty="0"/>
                        <a:t>13.00</a:t>
                      </a:r>
                      <a:endParaRPr lang="en-US" altLang="zh-CN" dirty="0"/>
                    </a:p>
                  </a:txBody>
                  <a:tcPr/>
                </a:tc>
                <a:tc>
                  <a:txBody>
                    <a:bodyPr/>
                    <a:p>
                      <a:pPr algn="ctr"/>
                      <a:r>
                        <a:rPr lang="en-US" altLang="zh-CN" dirty="0"/>
                        <a:t>16.30</a:t>
                      </a:r>
                      <a:endParaRPr lang="en-US" altLang="zh-CN" dirty="0"/>
                    </a:p>
                  </a:txBody>
                  <a:tcPr/>
                </a:tc>
                <a:tc>
                  <a:txBody>
                    <a:bodyPr/>
                    <a:p>
                      <a:pPr algn="ctr">
                        <a:buNone/>
                      </a:pPr>
                      <a:r>
                        <a:rPr lang="en-US" altLang="zh-CN" dirty="0"/>
                        <a:t>18.00</a:t>
                      </a:r>
                      <a:endParaRPr lang="en-US" altLang="zh-CN" dirty="0"/>
                    </a:p>
                  </a:txBody>
                  <a:tcPr/>
                </a:tc>
                <a:tc>
                  <a:txBody>
                    <a:bodyPr/>
                    <a:p>
                      <a:pPr algn="ctr">
                        <a:buNone/>
                      </a:pPr>
                      <a:r>
                        <a:rPr lang="en-US" altLang="zh-CN" dirty="0"/>
                        <a:t>19.30</a:t>
                      </a:r>
                      <a:endParaRPr lang="en-US" altLang="zh-CN" dirty="0"/>
                    </a:p>
                  </a:txBody>
                  <a:tcPr/>
                </a:tc>
                <a:tc>
                  <a:txBody>
                    <a:bodyPr/>
                    <a:p>
                      <a:pPr algn="ctr">
                        <a:buNone/>
                      </a:pPr>
                      <a:r>
                        <a:rPr lang="en-US" altLang="zh-CN" dirty="0"/>
                        <a:t>14.80</a:t>
                      </a:r>
                      <a:endParaRPr lang="en-US" altLang="zh-CN" dirty="0"/>
                    </a:p>
                  </a:txBody>
                  <a:tcPr/>
                </a:tc>
                <a:tc>
                  <a:txBody>
                    <a:bodyPr/>
                    <a:p>
                      <a:pPr algn="ctr">
                        <a:buNone/>
                      </a:pPr>
                      <a:r>
                        <a:rPr lang="en-US" altLang="zh-CN" dirty="0"/>
                        <a:t>10.30</a:t>
                      </a:r>
                      <a:endParaRPr lang="en-US" altLang="zh-CN" dirty="0"/>
                    </a:p>
                  </a:txBody>
                  <a:tcPr/>
                </a:tc>
                <a:tc>
                  <a:txBody>
                    <a:bodyPr/>
                    <a:p>
                      <a:pPr algn="ctr">
                        <a:buNone/>
                      </a:pPr>
                      <a:r>
                        <a:rPr lang="en-US" altLang="zh-CN" dirty="0"/>
                        <a:t>8.00</a:t>
                      </a:r>
                      <a:endParaRPr lang="en-US" altLang="zh-CN" dirty="0"/>
                    </a:p>
                  </a:txBody>
                  <a:tcPr/>
                </a:tc>
                <a:tc>
                  <a:txBody>
                    <a:bodyPr/>
                    <a:p>
                      <a:pPr algn="ctr">
                        <a:buNone/>
                      </a:pPr>
                      <a:r>
                        <a:rPr lang="en-US" altLang="zh-CN" dirty="0"/>
                        <a:t>1.00</a:t>
                      </a:r>
                      <a:endParaRPr lang="en-US" altLang="zh-CN" dirty="0"/>
                    </a:p>
                  </a:txBody>
                  <a:tcPr/>
                </a:tc>
              </a:tr>
              <a:tr h="39370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dirty="0"/>
                        <a:t>x</a:t>
                      </a:r>
                      <a:r>
                        <a:rPr lang="en-US" baseline="-25000" dirty="0"/>
                        <a:t>1</a:t>
                      </a:r>
                      <a:r>
                        <a:rPr lang="en-US" dirty="0"/>
                        <a:t> (</a:t>
                      </a:r>
                      <a:r>
                        <a:rPr lang="en-US" dirty="0"/>
                        <a:t>℃)</a:t>
                      </a:r>
                      <a:endParaRPr lang="en-US" dirty="0"/>
                    </a:p>
                  </a:txBody>
                  <a:tcPr/>
                </a:tc>
                <a:tc>
                  <a:txBody>
                    <a:bodyPr/>
                    <a:p>
                      <a:pPr algn="ctr">
                        <a:buNone/>
                      </a:pPr>
                      <a:r>
                        <a:rPr lang="en-US" altLang="zh-CN" dirty="0"/>
                        <a:t>4.2</a:t>
                      </a:r>
                      <a:endParaRPr lang="en-US" altLang="zh-CN" dirty="0"/>
                    </a:p>
                  </a:txBody>
                  <a:tcPr/>
                </a:tc>
                <a:tc>
                  <a:txBody>
                    <a:bodyPr/>
                    <a:p>
                      <a:pPr algn="ctr">
                        <a:buNone/>
                      </a:pPr>
                      <a:r>
                        <a:rPr lang="en-US" altLang="zh-CN" dirty="0"/>
                        <a:t>7.4</a:t>
                      </a:r>
                      <a:endParaRPr lang="en-US" altLang="zh-CN" dirty="0"/>
                    </a:p>
                  </a:txBody>
                  <a:tcPr/>
                </a:tc>
                <a:tc>
                  <a:txBody>
                    <a:bodyPr/>
                    <a:p>
                      <a:pPr algn="ctr">
                        <a:buNone/>
                      </a:pPr>
                      <a:r>
                        <a:rPr lang="en-US" altLang="zh-CN" dirty="0"/>
                        <a:t>10.0</a:t>
                      </a:r>
                      <a:endParaRPr lang="en-US" altLang="zh-CN" dirty="0"/>
                    </a:p>
                  </a:txBody>
                  <a:tcPr/>
                </a:tc>
                <a:tc>
                  <a:txBody>
                    <a:bodyPr/>
                    <a:p>
                      <a:pPr algn="ctr">
                        <a:buNone/>
                      </a:pPr>
                      <a:r>
                        <a:rPr lang="en-US" altLang="zh-CN" dirty="0"/>
                        <a:t>16.1</a:t>
                      </a:r>
                      <a:endParaRPr lang="en-US" altLang="zh-CN" dirty="0"/>
                    </a:p>
                  </a:txBody>
                  <a:tcPr/>
                </a:tc>
                <a:tc>
                  <a:txBody>
                    <a:bodyPr/>
                    <a:p>
                      <a:pPr algn="ctr">
                        <a:buNone/>
                      </a:pPr>
                      <a:r>
                        <a:rPr lang="en-US" altLang="zh-CN" dirty="0"/>
                        <a:t>21.1</a:t>
                      </a:r>
                      <a:endParaRPr lang="en-US" altLang="zh-CN" dirty="0"/>
                    </a:p>
                  </a:txBody>
                  <a:tcPr/>
                </a:tc>
                <a:tc>
                  <a:txBody>
                    <a:bodyPr/>
                    <a:p>
                      <a:pPr algn="ctr">
                        <a:buNone/>
                      </a:pPr>
                      <a:r>
                        <a:rPr lang="en-US" altLang="zh-CN" dirty="0"/>
                        <a:t>23.9</a:t>
                      </a:r>
                      <a:endParaRPr lang="en-US" altLang="zh-CN" dirty="0"/>
                    </a:p>
                  </a:txBody>
                  <a:tcPr/>
                </a:tc>
                <a:tc>
                  <a:txBody>
                    <a:bodyPr/>
                    <a:p>
                      <a:pPr algn="ctr">
                        <a:buNone/>
                      </a:pPr>
                      <a:r>
                        <a:rPr lang="en-US" altLang="zh-CN" dirty="0"/>
                        <a:t>24.7</a:t>
                      </a:r>
                      <a:endParaRPr lang="en-US" altLang="zh-CN" dirty="0"/>
                    </a:p>
                  </a:txBody>
                  <a:tcPr/>
                </a:tc>
                <a:tc>
                  <a:txBody>
                    <a:bodyPr/>
                    <a:p>
                      <a:pPr algn="ctr">
                        <a:buNone/>
                      </a:pPr>
                      <a:r>
                        <a:rPr lang="en-US" altLang="zh-CN" dirty="0"/>
                        <a:t>24.5</a:t>
                      </a:r>
                      <a:endParaRPr lang="en-US" altLang="zh-CN" dirty="0"/>
                    </a:p>
                  </a:txBody>
                  <a:tcPr/>
                </a:tc>
                <a:tc>
                  <a:txBody>
                    <a:bodyPr/>
                    <a:p>
                      <a:pPr algn="ctr">
                        <a:buNone/>
                      </a:pPr>
                      <a:r>
                        <a:rPr lang="en-US" altLang="zh-CN" dirty="0"/>
                        <a:t>22.0</a:t>
                      </a:r>
                      <a:endParaRPr lang="en-US" altLang="zh-CN" dirty="0"/>
                    </a:p>
                  </a:txBody>
                  <a:tcPr/>
                </a:tc>
                <a:tc>
                  <a:txBody>
                    <a:bodyPr/>
                    <a:p>
                      <a:pPr algn="ctr">
                        <a:buNone/>
                      </a:pPr>
                      <a:r>
                        <a:rPr lang="en-US" altLang="zh-CN" dirty="0"/>
                        <a:t>18.0</a:t>
                      </a:r>
                      <a:endParaRPr lang="en-US" altLang="zh-CN" dirty="0"/>
                    </a:p>
                  </a:txBody>
                  <a:tcPr/>
                </a:tc>
                <a:tc>
                  <a:txBody>
                    <a:bodyPr/>
                    <a:p>
                      <a:pPr algn="ctr">
                        <a:buNone/>
                      </a:pPr>
                      <a:r>
                        <a:rPr lang="en-US" altLang="zh-CN" dirty="0"/>
                        <a:t>13.1</a:t>
                      </a:r>
                      <a:endParaRPr lang="en-US" altLang="zh-CN" dirty="0"/>
                    </a:p>
                  </a:txBody>
                  <a:tcPr/>
                </a:tc>
                <a:tc>
                  <a:txBody>
                    <a:bodyPr/>
                    <a:p>
                      <a:pPr algn="ctr">
                        <a:buNone/>
                      </a:pPr>
                      <a:r>
                        <a:rPr lang="en-US" altLang="zh-CN" dirty="0"/>
                        <a:t>6.8</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x</a:t>
                      </a:r>
                      <a:r>
                        <a:rPr lang="en-US" altLang="en-US" baseline="-25000" dirty="0"/>
                        <a:t>2 </a:t>
                      </a:r>
                      <a:r>
                        <a:rPr lang="en-US" altLang="en-US" dirty="0"/>
                        <a:t>(m</a:t>
                      </a:r>
                      <a:r>
                        <a:rPr lang="en-US" altLang="en-US" dirty="0"/>
                        <a:t>m)</a:t>
                      </a:r>
                      <a:endParaRPr lang="en-US" altLang="en-US" dirty="0"/>
                    </a:p>
                  </a:txBody>
                  <a:tcPr/>
                </a:tc>
                <a:tc>
                  <a:txBody>
                    <a:bodyPr/>
                    <a:p>
                      <a:pPr algn="ctr">
                        <a:buNone/>
                      </a:pPr>
                      <a:r>
                        <a:rPr lang="en-US" altLang="zh-CN" dirty="0"/>
                        <a:t>17.0</a:t>
                      </a:r>
                      <a:endParaRPr lang="en-US" altLang="zh-CN" dirty="0"/>
                    </a:p>
                  </a:txBody>
                  <a:tcPr/>
                </a:tc>
                <a:tc>
                  <a:txBody>
                    <a:bodyPr/>
                    <a:p>
                      <a:pPr algn="ctr">
                        <a:buNone/>
                      </a:pPr>
                      <a:r>
                        <a:rPr lang="en-US" altLang="zh-CN" dirty="0"/>
                        <a:t>10.8</a:t>
                      </a:r>
                      <a:endParaRPr lang="en-US" altLang="zh-CN" dirty="0"/>
                    </a:p>
                  </a:txBody>
                  <a:tcPr/>
                </a:tc>
                <a:tc>
                  <a:txBody>
                    <a:bodyPr/>
                    <a:p>
                      <a:pPr algn="ctr">
                        <a:buNone/>
                      </a:pPr>
                      <a:r>
                        <a:rPr lang="en-US" altLang="zh-CN" dirty="0"/>
                        <a:t>17.4</a:t>
                      </a:r>
                      <a:endParaRPr lang="en-US" altLang="zh-CN" dirty="0"/>
                    </a:p>
                  </a:txBody>
                  <a:tcPr/>
                </a:tc>
                <a:tc>
                  <a:txBody>
                    <a:bodyPr/>
                    <a:p>
                      <a:pPr algn="ctr">
                        <a:buNone/>
                      </a:pPr>
                      <a:r>
                        <a:rPr lang="en-US" altLang="zh-CN" dirty="0"/>
                        <a:t>19.7</a:t>
                      </a:r>
                      <a:endParaRPr lang="en-US" altLang="zh-CN" dirty="0"/>
                    </a:p>
                  </a:txBody>
                  <a:tcPr/>
                </a:tc>
                <a:tc>
                  <a:txBody>
                    <a:bodyPr/>
                    <a:p>
                      <a:pPr algn="ctr">
                        <a:buNone/>
                      </a:pPr>
                      <a:r>
                        <a:rPr lang="en-US" altLang="zh-CN" dirty="0"/>
                        <a:t>284.7</a:t>
                      </a:r>
                      <a:endParaRPr lang="en-US" altLang="zh-CN" dirty="0"/>
                    </a:p>
                  </a:txBody>
                  <a:tcPr/>
                </a:tc>
                <a:tc>
                  <a:txBody>
                    <a:bodyPr/>
                    <a:p>
                      <a:pPr algn="ctr">
                        <a:buNone/>
                      </a:pPr>
                      <a:r>
                        <a:rPr lang="en-US" altLang="zh-CN" dirty="0"/>
                        <a:t>72.2</a:t>
                      </a:r>
                      <a:endParaRPr lang="en-US" altLang="zh-CN" dirty="0"/>
                    </a:p>
                  </a:txBody>
                  <a:tcPr/>
                </a:tc>
                <a:tc>
                  <a:txBody>
                    <a:bodyPr/>
                    <a:p>
                      <a:pPr algn="ctr">
                        <a:buNone/>
                      </a:pPr>
                      <a:r>
                        <a:rPr lang="en-US" altLang="zh-CN" dirty="0"/>
                        <a:t>96.9</a:t>
                      </a:r>
                      <a:endParaRPr lang="en-US" altLang="zh-CN" dirty="0"/>
                    </a:p>
                  </a:txBody>
                  <a:tcPr/>
                </a:tc>
                <a:tc>
                  <a:txBody>
                    <a:bodyPr/>
                    <a:p>
                      <a:pPr algn="ctr">
                        <a:buNone/>
                      </a:pPr>
                      <a:r>
                        <a:rPr lang="en-US" altLang="zh-CN" dirty="0"/>
                        <a:t>269.5</a:t>
                      </a:r>
                      <a:endParaRPr lang="en-US" altLang="zh-CN" dirty="0"/>
                    </a:p>
                  </a:txBody>
                  <a:tcPr/>
                </a:tc>
                <a:tc>
                  <a:txBody>
                    <a:bodyPr/>
                    <a:p>
                      <a:pPr algn="ctr">
                        <a:buNone/>
                      </a:pPr>
                      <a:r>
                        <a:rPr lang="en-US" altLang="zh-CN" dirty="0"/>
                        <a:t>194.8</a:t>
                      </a:r>
                      <a:endParaRPr lang="en-US" altLang="zh-CN" dirty="0"/>
                    </a:p>
                  </a:txBody>
                  <a:tcPr/>
                </a:tc>
                <a:tc>
                  <a:txBody>
                    <a:bodyPr/>
                    <a:p>
                      <a:pPr algn="ctr">
                        <a:buNone/>
                      </a:pPr>
                      <a:r>
                        <a:rPr lang="en-US" altLang="zh-CN" dirty="0"/>
                        <a:t>58.1</a:t>
                      </a:r>
                      <a:endParaRPr lang="en-US" altLang="zh-CN" dirty="0"/>
                    </a:p>
                  </a:txBody>
                  <a:tcPr/>
                </a:tc>
                <a:tc>
                  <a:txBody>
                    <a:bodyPr/>
                    <a:p>
                      <a:pPr algn="ctr">
                        <a:buNone/>
                      </a:pPr>
                      <a:r>
                        <a:rPr lang="en-US" altLang="zh-CN" dirty="0"/>
                        <a:t>4.9</a:t>
                      </a:r>
                      <a:endParaRPr lang="en-US" altLang="zh-CN" dirty="0"/>
                    </a:p>
                  </a:txBody>
                  <a:tcPr/>
                </a:tc>
                <a:tc>
                  <a:txBody>
                    <a:bodyPr/>
                    <a:p>
                      <a:pPr algn="ctr">
                        <a:buNone/>
                      </a:pPr>
                      <a:r>
                        <a:rPr lang="en-US" altLang="zh-CN" dirty="0"/>
                        <a:t>12.6</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x</a:t>
                      </a:r>
                      <a:r>
                        <a:rPr lang="en-US" altLang="en-US" baseline="-25000" dirty="0"/>
                        <a:t>3</a:t>
                      </a:r>
                      <a:r>
                        <a:rPr lang="en-US" altLang="en-US" dirty="0"/>
                        <a:t> (hour)</a:t>
                      </a:r>
                      <a:endParaRPr lang="en-US" altLang="en-US" dirty="0"/>
                    </a:p>
                  </a:txBody>
                  <a:tcPr/>
                </a:tc>
                <a:tc>
                  <a:txBody>
                    <a:bodyPr/>
                    <a:p>
                      <a:pPr algn="ctr">
                        <a:buNone/>
                      </a:pPr>
                      <a:r>
                        <a:rPr lang="en-US" altLang="zh-CN" dirty="0"/>
                        <a:t>54.5</a:t>
                      </a:r>
                      <a:endParaRPr lang="en-US" altLang="zh-CN" dirty="0"/>
                    </a:p>
                  </a:txBody>
                  <a:tcPr/>
                </a:tc>
                <a:tc>
                  <a:txBody>
                    <a:bodyPr/>
                    <a:p>
                      <a:pPr algn="ctr">
                        <a:buNone/>
                      </a:pPr>
                      <a:r>
                        <a:rPr lang="en-US" altLang="zh-CN" dirty="0"/>
                        <a:t>73.8</a:t>
                      </a:r>
                      <a:endParaRPr lang="en-US" altLang="zh-CN" dirty="0"/>
                    </a:p>
                  </a:txBody>
                  <a:tcPr/>
                </a:tc>
                <a:tc>
                  <a:txBody>
                    <a:bodyPr/>
                    <a:p>
                      <a:pPr algn="ctr">
                        <a:buNone/>
                      </a:pPr>
                      <a:r>
                        <a:rPr lang="en-US" altLang="zh-CN" dirty="0"/>
                        <a:t>84.7</a:t>
                      </a:r>
                      <a:endParaRPr lang="en-US" altLang="zh-CN" dirty="0"/>
                    </a:p>
                  </a:txBody>
                  <a:tcPr/>
                </a:tc>
                <a:tc>
                  <a:txBody>
                    <a:bodyPr/>
                    <a:p>
                      <a:pPr algn="ctr">
                        <a:buNone/>
                      </a:pPr>
                      <a:r>
                        <a:rPr lang="en-US" altLang="zh-CN" dirty="0"/>
                        <a:t>137.0</a:t>
                      </a:r>
                      <a:endParaRPr lang="en-US" altLang="zh-CN" dirty="0"/>
                    </a:p>
                  </a:txBody>
                  <a:tcPr/>
                </a:tc>
                <a:tc>
                  <a:txBody>
                    <a:bodyPr/>
                    <a:p>
                      <a:pPr algn="ctr">
                        <a:buNone/>
                      </a:pPr>
                      <a:r>
                        <a:rPr lang="en-US" altLang="zh-CN" dirty="0"/>
                        <a:t>149.6</a:t>
                      </a:r>
                      <a:endParaRPr lang="en-US" altLang="zh-CN" dirty="0"/>
                    </a:p>
                  </a:txBody>
                  <a:tcPr/>
                </a:tc>
                <a:tc>
                  <a:txBody>
                    <a:bodyPr/>
                    <a:p>
                      <a:pPr algn="ctr">
                        <a:buNone/>
                      </a:pPr>
                      <a:r>
                        <a:rPr lang="en-US" altLang="zh-CN" dirty="0"/>
                        <a:t>109.5</a:t>
                      </a:r>
                      <a:endParaRPr lang="en-US" altLang="zh-CN" dirty="0"/>
                    </a:p>
                  </a:txBody>
                  <a:tcPr/>
                </a:tc>
                <a:tc>
                  <a:txBody>
                    <a:bodyPr/>
                    <a:p>
                      <a:pPr algn="ctr">
                        <a:buNone/>
                      </a:pPr>
                      <a:r>
                        <a:rPr lang="en-US" altLang="zh-CN" dirty="0"/>
                        <a:t>101.6</a:t>
                      </a:r>
                      <a:endParaRPr lang="en-US" altLang="zh-CN" dirty="0"/>
                    </a:p>
                  </a:txBody>
                  <a:tcPr/>
                </a:tc>
                <a:tc>
                  <a:txBody>
                    <a:bodyPr/>
                    <a:p>
                      <a:pPr algn="ctr">
                        <a:buNone/>
                      </a:pPr>
                      <a:r>
                        <a:rPr lang="en-US" altLang="zh-CN" dirty="0"/>
                        <a:t>164.6</a:t>
                      </a:r>
                      <a:endParaRPr lang="en-US" altLang="zh-CN" dirty="0"/>
                    </a:p>
                  </a:txBody>
                  <a:tcPr/>
                </a:tc>
                <a:tc>
                  <a:txBody>
                    <a:bodyPr/>
                    <a:p>
                      <a:pPr algn="ctr">
                        <a:buNone/>
                      </a:pPr>
                      <a:r>
                        <a:rPr lang="en-US" altLang="zh-CN" dirty="0"/>
                        <a:t>81.6</a:t>
                      </a:r>
                      <a:endParaRPr lang="en-US" altLang="zh-CN" dirty="0"/>
                    </a:p>
                  </a:txBody>
                  <a:tcPr/>
                </a:tc>
                <a:tc>
                  <a:txBody>
                    <a:bodyPr/>
                    <a:p>
                      <a:pPr algn="ctr">
                        <a:buNone/>
                      </a:pPr>
                      <a:r>
                        <a:rPr lang="en-US" altLang="zh-CN" dirty="0"/>
                        <a:t>84.0</a:t>
                      </a:r>
                      <a:endParaRPr lang="en-US" altLang="zh-CN" dirty="0"/>
                    </a:p>
                  </a:txBody>
                  <a:tcPr/>
                </a:tc>
                <a:tc>
                  <a:txBody>
                    <a:bodyPr/>
                    <a:p>
                      <a:pPr algn="ctr">
                        <a:buNone/>
                      </a:pPr>
                      <a:r>
                        <a:rPr lang="en-US" altLang="zh-CN" dirty="0"/>
                        <a:t>79.3</a:t>
                      </a:r>
                      <a:endParaRPr lang="en-US" altLang="zh-CN" dirty="0"/>
                    </a:p>
                  </a:txBody>
                  <a:tcPr/>
                </a:tc>
                <a:tc>
                  <a:txBody>
                    <a:bodyPr/>
                    <a:p>
                      <a:pPr algn="ctr">
                        <a:buNone/>
                      </a:pPr>
                      <a:r>
                        <a:rPr lang="en-US" altLang="zh-CN" dirty="0"/>
                        <a:t>66.5</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x</a:t>
                      </a:r>
                      <a:r>
                        <a:rPr lang="en-US" altLang="en-US" baseline="-25000" dirty="0"/>
                        <a:t>4</a:t>
                      </a:r>
                      <a:r>
                        <a:rPr lang="en-US" altLang="en-US" dirty="0"/>
                        <a:t> (%)</a:t>
                      </a:r>
                      <a:endParaRPr lang="en-US" altLang="en-US" dirty="0"/>
                    </a:p>
                  </a:txBody>
                  <a:tcPr/>
                </a:tc>
                <a:tc>
                  <a:txBody>
                    <a:bodyPr/>
                    <a:p>
                      <a:pPr algn="ctr">
                        <a:buNone/>
                      </a:pPr>
                      <a:r>
                        <a:rPr lang="en-US" altLang="zh-CN" dirty="0"/>
                        <a:t>81</a:t>
                      </a:r>
                      <a:endParaRPr lang="en-US" altLang="zh-CN" dirty="0"/>
                    </a:p>
                  </a:txBody>
                  <a:tcPr/>
                </a:tc>
                <a:tc>
                  <a:txBody>
                    <a:bodyPr/>
                    <a:p>
                      <a:pPr algn="ctr">
                        <a:buNone/>
                      </a:pPr>
                      <a:r>
                        <a:rPr lang="en-US" altLang="zh-CN" dirty="0"/>
                        <a:t>79</a:t>
                      </a:r>
                      <a:endParaRPr lang="en-US" altLang="zh-CN" dirty="0"/>
                    </a:p>
                  </a:txBody>
                  <a:tcPr/>
                </a:tc>
                <a:tc>
                  <a:txBody>
                    <a:bodyPr/>
                    <a:p>
                      <a:pPr algn="ctr">
                        <a:buNone/>
                      </a:pPr>
                      <a:r>
                        <a:rPr lang="en-US" altLang="zh-CN" dirty="0"/>
                        <a:t>75</a:t>
                      </a:r>
                      <a:endParaRPr lang="en-US" altLang="zh-CN" dirty="0"/>
                    </a:p>
                  </a:txBody>
                  <a:tcPr/>
                </a:tc>
                <a:tc>
                  <a:txBody>
                    <a:bodyPr/>
                    <a:p>
                      <a:pPr algn="ctr">
                        <a:buNone/>
                      </a:pPr>
                      <a:r>
                        <a:rPr lang="en-US" altLang="zh-CN" dirty="0"/>
                        <a:t>75</a:t>
                      </a:r>
                      <a:endParaRPr lang="en-US" altLang="zh-CN" dirty="0"/>
                    </a:p>
                  </a:txBody>
                  <a:tcPr/>
                </a:tc>
                <a:tc>
                  <a:txBody>
                    <a:bodyPr/>
                    <a:p>
                      <a:pPr algn="ctr">
                        <a:buNone/>
                      </a:pPr>
                      <a:r>
                        <a:rPr lang="en-US" altLang="zh-CN" dirty="0"/>
                        <a:t>77</a:t>
                      </a:r>
                      <a:endParaRPr lang="en-US" altLang="zh-CN" dirty="0"/>
                    </a:p>
                  </a:txBody>
                  <a:tcPr/>
                </a:tc>
                <a:tc>
                  <a:txBody>
                    <a:bodyPr/>
                    <a:p>
                      <a:pPr algn="ctr">
                        <a:buNone/>
                      </a:pPr>
                      <a:r>
                        <a:rPr lang="en-US" altLang="zh-CN" dirty="0"/>
                        <a:t>79</a:t>
                      </a:r>
                      <a:endParaRPr lang="en-US" altLang="zh-CN" dirty="0"/>
                    </a:p>
                  </a:txBody>
                  <a:tcPr/>
                </a:tc>
                <a:tc>
                  <a:txBody>
                    <a:bodyPr/>
                    <a:p>
                      <a:pPr algn="ctr">
                        <a:buNone/>
                      </a:pPr>
                      <a:r>
                        <a:rPr lang="en-US" altLang="zh-CN" dirty="0"/>
                        <a:t>83</a:t>
                      </a:r>
                      <a:endParaRPr lang="en-US" altLang="zh-CN" dirty="0"/>
                    </a:p>
                  </a:txBody>
                  <a:tcPr/>
                </a:tc>
                <a:tc>
                  <a:txBody>
                    <a:bodyPr/>
                    <a:p>
                      <a:pPr algn="ctr">
                        <a:buNone/>
                      </a:pPr>
                      <a:r>
                        <a:rPr lang="en-US" altLang="zh-CN" dirty="0"/>
                        <a:t>86</a:t>
                      </a:r>
                      <a:endParaRPr lang="en-US" altLang="zh-CN" dirty="0"/>
                    </a:p>
                  </a:txBody>
                  <a:tcPr/>
                </a:tc>
                <a:tc>
                  <a:txBody>
                    <a:bodyPr/>
                    <a:p>
                      <a:pPr algn="ctr">
                        <a:buNone/>
                      </a:pPr>
                      <a:r>
                        <a:rPr lang="en-US" altLang="zh-CN" dirty="0"/>
                        <a:t>83</a:t>
                      </a:r>
                      <a:endParaRPr lang="en-US" altLang="zh-CN" dirty="0"/>
                    </a:p>
                  </a:txBody>
                  <a:tcPr/>
                </a:tc>
                <a:tc>
                  <a:txBody>
                    <a:bodyPr/>
                    <a:p>
                      <a:pPr algn="ctr">
                        <a:buNone/>
                      </a:pPr>
                      <a:r>
                        <a:rPr lang="en-US" altLang="zh-CN" dirty="0"/>
                        <a:t>82</a:t>
                      </a:r>
                      <a:endParaRPr lang="en-US" altLang="zh-CN" dirty="0"/>
                    </a:p>
                  </a:txBody>
                  <a:tcPr/>
                </a:tc>
                <a:tc>
                  <a:txBody>
                    <a:bodyPr/>
                    <a:p>
                      <a:pPr algn="ctr">
                        <a:buNone/>
                      </a:pPr>
                      <a:r>
                        <a:rPr lang="en-US" altLang="zh-CN" dirty="0"/>
                        <a:t>81</a:t>
                      </a:r>
                      <a:endParaRPr lang="en-US" altLang="zh-CN" dirty="0"/>
                    </a:p>
                  </a:txBody>
                  <a:tcPr/>
                </a:tc>
                <a:tc>
                  <a:txBody>
                    <a:bodyPr/>
                    <a:p>
                      <a:pPr algn="ctr">
                        <a:buNone/>
                      </a:pPr>
                      <a:r>
                        <a:rPr lang="en-US" altLang="zh-CN" dirty="0"/>
                        <a:t>82</a:t>
                      </a:r>
                      <a:endParaRPr lang="en-US" altLang="zh-CN" dirty="0"/>
                    </a:p>
                  </a:txBody>
                  <a:tcPr/>
                </a:tc>
              </a:tr>
            </a:tbl>
          </a:graphicData>
        </a:graphic>
      </p:graphicFrame>
      <p:sp>
        <p:nvSpPr>
          <p:cNvPr id="7" name="文本框 6"/>
          <p:cNvSpPr txBox="1"/>
          <p:nvPr/>
        </p:nvSpPr>
        <p:spPr>
          <a:xfrm>
            <a:off x="783590" y="2057400"/>
            <a:ext cx="7866380" cy="1337945"/>
          </a:xfrm>
          <a:prstGeom prst="rect">
            <a:avLst/>
          </a:prstGeom>
          <a:noFill/>
        </p:spPr>
        <p:txBody>
          <a:bodyPr wrap="square" rtlCol="0">
            <a:spAutoFit/>
          </a:bodyPr>
          <a:p>
            <a:pPr>
              <a:lnSpc>
                <a:spcPct val="150000"/>
              </a:lnSpc>
              <a:buFont typeface="Wingdings" panose="05000000000000000000" charset="0"/>
            </a:pPr>
            <a:r>
              <a:rPr lang="zh-CN" sz="1800" dirty="0"/>
              <a:t>下表为一年内植物逐月生长量</a:t>
            </a:r>
            <a:r>
              <a:rPr lang="en-US" altLang="zh-CN" sz="1800" dirty="0"/>
              <a:t>(x</a:t>
            </a:r>
            <a:r>
              <a:rPr lang="en-US" altLang="zh-CN" sz="1800" baseline="-25000" dirty="0"/>
              <a:t>0</a:t>
            </a:r>
            <a:r>
              <a:rPr lang="en-US" altLang="zh-CN" sz="1800" dirty="0"/>
              <a:t>)</a:t>
            </a:r>
            <a:r>
              <a:rPr lang="zh-CN" altLang="en-US" sz="1800" dirty="0"/>
              <a:t>、月平均气温</a:t>
            </a:r>
            <a:r>
              <a:rPr lang="en-US" altLang="zh-CN" sz="1800" dirty="0"/>
              <a:t>(x</a:t>
            </a:r>
            <a:r>
              <a:rPr lang="en-US" altLang="zh-CN" sz="1800" baseline="-25000" dirty="0"/>
              <a:t>1</a:t>
            </a:r>
            <a:r>
              <a:rPr lang="en-US" altLang="zh-CN" sz="1800" dirty="0"/>
              <a:t>)</a:t>
            </a:r>
            <a:r>
              <a:rPr lang="zh-CN" altLang="en-US" sz="1800" dirty="0"/>
              <a:t>、月降水量</a:t>
            </a:r>
            <a:r>
              <a:rPr lang="en-US" altLang="zh-CN" sz="1800" dirty="0"/>
              <a:t>(x</a:t>
            </a:r>
            <a:r>
              <a:rPr lang="en-US" altLang="zh-CN" sz="1800" baseline="-25000" dirty="0"/>
              <a:t>2</a:t>
            </a:r>
            <a:r>
              <a:rPr lang="en-US" altLang="zh-CN" sz="1800" dirty="0"/>
              <a:t>)</a:t>
            </a:r>
            <a:r>
              <a:rPr lang="zh-CN" altLang="en-US" sz="1800" dirty="0"/>
              <a:t>、月日照时数</a:t>
            </a:r>
            <a:r>
              <a:rPr lang="en-US" altLang="zh-CN" sz="1800" dirty="0"/>
              <a:t>(x</a:t>
            </a:r>
            <a:r>
              <a:rPr lang="en-US" altLang="zh-CN" sz="1800" baseline="-25000" dirty="0"/>
              <a:t>3</a:t>
            </a:r>
            <a:r>
              <a:rPr lang="en-US" altLang="zh-CN" sz="1800" dirty="0"/>
              <a:t>)</a:t>
            </a:r>
            <a:r>
              <a:rPr lang="zh-CN" altLang="en-US" sz="1800" dirty="0"/>
              <a:t>和月平均相对湿度</a:t>
            </a:r>
            <a:r>
              <a:rPr lang="en-US" altLang="zh-CN" sz="1800" dirty="0"/>
              <a:t>(x</a:t>
            </a:r>
            <a:r>
              <a:rPr lang="en-US" altLang="zh-CN" sz="1800" baseline="-25000" dirty="0"/>
              <a:t>4</a:t>
            </a:r>
            <a:r>
              <a:rPr lang="en-US" altLang="zh-CN" sz="1800" dirty="0"/>
              <a:t>)</a:t>
            </a:r>
            <a:r>
              <a:rPr lang="zh-CN" altLang="en-US" sz="1800" dirty="0"/>
              <a:t>的原始数据。试排出影响植物生长的关联序，并找出主要的影响因子。</a:t>
            </a:r>
            <a:endParaRPr lang="zh-CN" altLang="en-US" sz="1800" dirty="0"/>
          </a:p>
        </p:txBody>
      </p:sp>
    </p:spTree>
    <p:custDataLst>
      <p:tags r:id="rId3"/>
    </p:custData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灰色关联</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分析法简介</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143000" y="533400"/>
            <a:ext cx="820610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练习（灰色</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综合评价）</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762635" y="1521460"/>
            <a:ext cx="7908925" cy="645160"/>
          </a:xfrm>
          <a:prstGeom prst="rect">
            <a:avLst/>
          </a:prstGeom>
          <a:noFill/>
        </p:spPr>
        <p:txBody>
          <a:bodyPr wrap="square" rtlCol="0">
            <a:spAutoFit/>
          </a:bodyPr>
          <a:lstStyle/>
          <a:p>
            <a:pPr>
              <a:lnSpc>
                <a:spcPct val="150000"/>
              </a:lnSpc>
            </a:pPr>
            <a:r>
              <a:rPr lang="zh-CN" altLang="en-US" sz="2400" b="1" dirty="0"/>
              <a:t>例</a:t>
            </a:r>
            <a:r>
              <a:rPr lang="en-US" altLang="zh-CN" sz="2400" b="1" dirty="0"/>
              <a:t>2 </a:t>
            </a:r>
            <a:r>
              <a:rPr lang="zh-CN" altLang="en-US" sz="2400" b="1" dirty="0"/>
              <a:t>评价下表</a:t>
            </a:r>
            <a:r>
              <a:rPr lang="en-US" altLang="zh-CN" sz="2400" b="1" dirty="0"/>
              <a:t>5</a:t>
            </a:r>
            <a:r>
              <a:rPr lang="zh-CN" altLang="en-US" sz="2400" b="1" dirty="0"/>
              <a:t>条河流的水质</a:t>
            </a:r>
            <a:r>
              <a:rPr lang="zh-CN" altLang="en-US" sz="2400" b="1" dirty="0"/>
              <a:t>情况</a:t>
            </a:r>
            <a:endParaRPr lang="zh-CN" altLang="en-US" sz="2400" b="1" dirty="0"/>
          </a:p>
        </p:txBody>
      </p:sp>
      <p:graphicFrame>
        <p:nvGraphicFramePr>
          <p:cNvPr id="11" name="表格 11"/>
          <p:cNvGraphicFramePr>
            <a:graphicFrameLocks noGrp="1"/>
          </p:cNvGraphicFramePr>
          <p:nvPr>
            <p:custDataLst>
              <p:tags r:id="rId2"/>
            </p:custDataLst>
          </p:nvPr>
        </p:nvGraphicFramePr>
        <p:xfrm>
          <a:off x="1139825" y="3048000"/>
          <a:ext cx="7153910" cy="2638425"/>
        </p:xfrm>
        <a:graphic>
          <a:graphicData uri="http://schemas.openxmlformats.org/drawingml/2006/table">
            <a:tbl>
              <a:tblPr firstRow="1" bandRow="1">
                <a:tableStyleId>{7DF18680-E054-41AD-8BC1-D1AEF772440D}</a:tableStyleId>
              </a:tblPr>
              <a:tblGrid>
                <a:gridCol w="854710"/>
                <a:gridCol w="1393190"/>
                <a:gridCol w="850265"/>
                <a:gridCol w="1884045"/>
                <a:gridCol w="2171700"/>
              </a:tblGrid>
              <a:tr h="575945">
                <a:tc>
                  <a:txBody>
                    <a:bodyPr/>
                    <a:p>
                      <a:pPr algn="ctr"/>
                      <a:r>
                        <a:rPr lang="zh-CN" altLang="en-US" dirty="0"/>
                        <a:t>河流</a:t>
                      </a:r>
                      <a:endParaRPr lang="zh-CN" altLang="en-US" dirty="0"/>
                    </a:p>
                  </a:txBody>
                  <a:tcPr/>
                </a:tc>
                <a:tc>
                  <a:txBody>
                    <a:bodyPr/>
                    <a:p>
                      <a:pPr algn="ctr"/>
                      <a:r>
                        <a:rPr lang="zh-CN" altLang="en-US" dirty="0"/>
                        <a:t>含氧量（</a:t>
                      </a:r>
                      <a:r>
                        <a:rPr lang="en-US" altLang="zh-CN" dirty="0"/>
                        <a:t>ppm</a:t>
                      </a:r>
                      <a:r>
                        <a:rPr lang="zh-CN" altLang="en-US" dirty="0"/>
                        <a:t>）</a:t>
                      </a:r>
                      <a:endParaRPr lang="zh-CN" altLang="en-US" dirty="0"/>
                    </a:p>
                  </a:txBody>
                  <a:tcPr anchor="ctr"/>
                </a:tc>
                <a:tc>
                  <a:txBody>
                    <a:bodyPr/>
                    <a:p>
                      <a:pPr algn="ctr"/>
                      <a:r>
                        <a:rPr lang="en-US" dirty="0"/>
                        <a:t>PH</a:t>
                      </a:r>
                      <a:r>
                        <a:rPr lang="zh-CN" altLang="en-US" dirty="0"/>
                        <a:t>值</a:t>
                      </a:r>
                      <a:endParaRPr lang="zh-CN" altLang="en-US" dirty="0"/>
                    </a:p>
                  </a:txBody>
                  <a:tcPr anchor="ctr"/>
                </a:tc>
                <a:tc>
                  <a:txBody>
                    <a:bodyPr/>
                    <a:p>
                      <a:pPr algn="ctr"/>
                      <a:r>
                        <a:rPr lang="zh-CN" altLang="en-US" dirty="0"/>
                        <a:t>细菌总数（个</a:t>
                      </a:r>
                      <a:r>
                        <a:rPr lang="en-US" altLang="zh-CN" dirty="0"/>
                        <a:t>/mL</a:t>
                      </a:r>
                      <a:r>
                        <a:rPr lang="zh-CN" altLang="en-US" dirty="0"/>
                        <a:t>）</a:t>
                      </a:r>
                      <a:endParaRPr lang="zh-CN" altLang="en-US" dirty="0"/>
                    </a:p>
                  </a:txBody>
                  <a:tcPr anchor="ctr"/>
                </a:tc>
                <a:tc>
                  <a:txBody>
                    <a:bodyPr/>
                    <a:p>
                      <a:pPr algn="ctr"/>
                      <a:r>
                        <a:rPr lang="zh-CN" altLang="en-US" dirty="0"/>
                        <a:t>植物性营养物量</a:t>
                      </a:r>
                      <a:r>
                        <a:rPr lang="en-US" altLang="zh-CN" dirty="0"/>
                        <a:t>(ppm)</a:t>
                      </a:r>
                      <a:endParaRPr lang="en-US" altLang="zh-CN" dirty="0"/>
                    </a:p>
                  </a:txBody>
                  <a:tcPr anchor="ctr"/>
                </a:tc>
              </a:tr>
              <a:tr h="417195">
                <a:tc>
                  <a:txBody>
                    <a:bodyPr/>
                    <a:p>
                      <a:pPr algn="ctr"/>
                      <a:r>
                        <a:rPr lang="en-US" dirty="0"/>
                        <a:t>A</a:t>
                      </a:r>
                      <a:endParaRPr lang="en-US" dirty="0"/>
                    </a:p>
                  </a:txBody>
                  <a:tcPr/>
                </a:tc>
                <a:tc>
                  <a:txBody>
                    <a:bodyPr/>
                    <a:p>
                      <a:pPr algn="ctr"/>
                      <a:r>
                        <a:rPr lang="en-US" altLang="zh-CN" dirty="0"/>
                        <a:t>4.69</a:t>
                      </a:r>
                      <a:endParaRPr lang="en-US" altLang="zh-CN" dirty="0"/>
                    </a:p>
                  </a:txBody>
                  <a:tcPr/>
                </a:tc>
                <a:tc>
                  <a:txBody>
                    <a:bodyPr/>
                    <a:p>
                      <a:pPr algn="ctr"/>
                      <a:r>
                        <a:rPr lang="en-US" altLang="zh-CN" dirty="0"/>
                        <a:t>6.59</a:t>
                      </a:r>
                      <a:endParaRPr lang="en-US" altLang="zh-CN" dirty="0"/>
                    </a:p>
                  </a:txBody>
                  <a:tcPr/>
                </a:tc>
                <a:tc>
                  <a:txBody>
                    <a:bodyPr/>
                    <a:p>
                      <a:pPr algn="ctr"/>
                      <a:r>
                        <a:rPr lang="en-US" altLang="zh-CN" dirty="0"/>
                        <a:t>51</a:t>
                      </a:r>
                      <a:endParaRPr lang="en-US" altLang="zh-CN" dirty="0"/>
                    </a:p>
                  </a:txBody>
                  <a:tcPr/>
                </a:tc>
                <a:tc>
                  <a:txBody>
                    <a:bodyPr/>
                    <a:p>
                      <a:pPr algn="ctr"/>
                      <a:r>
                        <a:rPr lang="en-US" altLang="zh-CN" dirty="0"/>
                        <a:t>11.94</a:t>
                      </a:r>
                      <a:endParaRPr lang="en-US" altLang="zh-CN" dirty="0"/>
                    </a:p>
                  </a:txBody>
                  <a:tcPr/>
                </a:tc>
              </a:tr>
              <a:tr h="39370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dirty="0"/>
                        <a:t>B</a:t>
                      </a:r>
                      <a:endParaRPr lang="en-US" dirty="0"/>
                    </a:p>
                  </a:txBody>
                  <a:tcPr/>
                </a:tc>
                <a:tc>
                  <a:txBody>
                    <a:bodyPr/>
                    <a:p>
                      <a:pPr algn="ctr">
                        <a:buNone/>
                      </a:pPr>
                      <a:r>
                        <a:rPr lang="en-US" altLang="zh-CN" dirty="0"/>
                        <a:t>2.03</a:t>
                      </a:r>
                      <a:endParaRPr lang="en-US" altLang="zh-CN" dirty="0"/>
                    </a:p>
                  </a:txBody>
                  <a:tcPr/>
                </a:tc>
                <a:tc>
                  <a:txBody>
                    <a:bodyPr/>
                    <a:p>
                      <a:pPr algn="ctr">
                        <a:buNone/>
                      </a:pPr>
                      <a:r>
                        <a:rPr lang="en-US" altLang="zh-CN" dirty="0"/>
                        <a:t>7.86</a:t>
                      </a:r>
                      <a:endParaRPr lang="en-US" altLang="zh-CN" dirty="0"/>
                    </a:p>
                  </a:txBody>
                  <a:tcPr/>
                </a:tc>
                <a:tc>
                  <a:txBody>
                    <a:bodyPr/>
                    <a:p>
                      <a:pPr algn="ctr">
                        <a:buNone/>
                      </a:pPr>
                      <a:r>
                        <a:rPr lang="en-US" altLang="zh-CN" dirty="0"/>
                        <a:t>19</a:t>
                      </a:r>
                      <a:endParaRPr lang="en-US" altLang="zh-CN" dirty="0"/>
                    </a:p>
                  </a:txBody>
                  <a:tcPr/>
                </a:tc>
                <a:tc>
                  <a:txBody>
                    <a:bodyPr/>
                    <a:p>
                      <a:pPr algn="ctr">
                        <a:buNone/>
                      </a:pPr>
                      <a:r>
                        <a:rPr lang="en-US" altLang="zh-CN" dirty="0"/>
                        <a:t>6.46</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C</a:t>
                      </a:r>
                      <a:endParaRPr lang="en-US" altLang="en-US" dirty="0"/>
                    </a:p>
                  </a:txBody>
                  <a:tcPr/>
                </a:tc>
                <a:tc>
                  <a:txBody>
                    <a:bodyPr/>
                    <a:p>
                      <a:pPr algn="ctr">
                        <a:buNone/>
                      </a:pPr>
                      <a:r>
                        <a:rPr lang="en-US" altLang="zh-CN" dirty="0"/>
                        <a:t>9.11</a:t>
                      </a:r>
                      <a:endParaRPr lang="en-US" altLang="zh-CN" dirty="0"/>
                    </a:p>
                  </a:txBody>
                  <a:tcPr/>
                </a:tc>
                <a:tc>
                  <a:txBody>
                    <a:bodyPr/>
                    <a:p>
                      <a:pPr algn="ctr">
                        <a:buNone/>
                      </a:pPr>
                      <a:r>
                        <a:rPr lang="en-US" altLang="zh-CN" dirty="0"/>
                        <a:t>6.31</a:t>
                      </a:r>
                      <a:endParaRPr lang="en-US" altLang="zh-CN" dirty="0"/>
                    </a:p>
                  </a:txBody>
                  <a:tcPr/>
                </a:tc>
                <a:tc>
                  <a:txBody>
                    <a:bodyPr/>
                    <a:p>
                      <a:pPr algn="ctr">
                        <a:buNone/>
                      </a:pPr>
                      <a:r>
                        <a:rPr lang="en-US" altLang="zh-CN" dirty="0"/>
                        <a:t>46</a:t>
                      </a:r>
                      <a:endParaRPr lang="en-US" altLang="zh-CN" dirty="0"/>
                    </a:p>
                  </a:txBody>
                  <a:tcPr/>
                </a:tc>
                <a:tc>
                  <a:txBody>
                    <a:bodyPr/>
                    <a:p>
                      <a:pPr algn="ctr">
                        <a:buNone/>
                      </a:pPr>
                      <a:r>
                        <a:rPr lang="en-US" altLang="zh-CN" dirty="0"/>
                        <a:t>8.91</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D</a:t>
                      </a:r>
                      <a:endParaRPr lang="en-US" altLang="en-US" dirty="0"/>
                    </a:p>
                  </a:txBody>
                  <a:tcPr/>
                </a:tc>
                <a:tc>
                  <a:txBody>
                    <a:bodyPr/>
                    <a:p>
                      <a:pPr algn="ctr">
                        <a:buNone/>
                      </a:pPr>
                      <a:r>
                        <a:rPr lang="en-US" altLang="zh-CN" dirty="0"/>
                        <a:t>8.61</a:t>
                      </a:r>
                      <a:endParaRPr lang="en-US" altLang="zh-CN" dirty="0"/>
                    </a:p>
                  </a:txBody>
                  <a:tcPr/>
                </a:tc>
                <a:tc>
                  <a:txBody>
                    <a:bodyPr/>
                    <a:p>
                      <a:pPr algn="ctr">
                        <a:buNone/>
                      </a:pPr>
                      <a:r>
                        <a:rPr lang="en-US" altLang="zh-CN" dirty="0"/>
                        <a:t>7.05</a:t>
                      </a:r>
                      <a:endParaRPr lang="en-US" altLang="zh-CN" dirty="0"/>
                    </a:p>
                  </a:txBody>
                  <a:tcPr/>
                </a:tc>
                <a:tc>
                  <a:txBody>
                    <a:bodyPr/>
                    <a:p>
                      <a:pPr algn="ctr">
                        <a:buNone/>
                      </a:pPr>
                      <a:r>
                        <a:rPr lang="en-US" altLang="zh-CN" dirty="0"/>
                        <a:t>46</a:t>
                      </a:r>
                      <a:endParaRPr lang="en-US" altLang="zh-CN" dirty="0"/>
                    </a:p>
                  </a:txBody>
                  <a:tcPr/>
                </a:tc>
                <a:tc>
                  <a:txBody>
                    <a:bodyPr/>
                    <a:p>
                      <a:pPr algn="ctr">
                        <a:buNone/>
                      </a:pPr>
                      <a:r>
                        <a:rPr lang="en-US" altLang="zh-CN" dirty="0"/>
                        <a:t>26.43</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E</a:t>
                      </a:r>
                      <a:endParaRPr lang="en-US" altLang="en-US" dirty="0"/>
                    </a:p>
                  </a:txBody>
                  <a:tcPr/>
                </a:tc>
                <a:tc>
                  <a:txBody>
                    <a:bodyPr/>
                    <a:p>
                      <a:pPr algn="ctr">
                        <a:buNone/>
                      </a:pPr>
                      <a:r>
                        <a:rPr lang="en-US" altLang="zh-CN" dirty="0"/>
                        <a:t>7.13</a:t>
                      </a:r>
                      <a:endParaRPr lang="en-US" altLang="zh-CN" dirty="0"/>
                    </a:p>
                  </a:txBody>
                  <a:tcPr/>
                </a:tc>
                <a:tc>
                  <a:txBody>
                    <a:bodyPr/>
                    <a:p>
                      <a:pPr algn="ctr">
                        <a:buNone/>
                      </a:pPr>
                      <a:r>
                        <a:rPr lang="en-US" altLang="zh-CN" dirty="0"/>
                        <a:t>6.50</a:t>
                      </a:r>
                      <a:endParaRPr lang="en-US" altLang="zh-CN" dirty="0"/>
                    </a:p>
                  </a:txBody>
                  <a:tcPr/>
                </a:tc>
                <a:tc>
                  <a:txBody>
                    <a:bodyPr/>
                    <a:p>
                      <a:pPr algn="ctr">
                        <a:buNone/>
                      </a:pPr>
                      <a:r>
                        <a:rPr lang="en-US" altLang="zh-CN" dirty="0"/>
                        <a:t>50</a:t>
                      </a:r>
                      <a:endParaRPr lang="en-US" altLang="zh-CN" dirty="0"/>
                    </a:p>
                  </a:txBody>
                  <a:tcPr/>
                </a:tc>
                <a:tc>
                  <a:txBody>
                    <a:bodyPr/>
                    <a:p>
                      <a:pPr algn="ctr">
                        <a:buNone/>
                      </a:pPr>
                      <a:r>
                        <a:rPr lang="en-US" altLang="zh-CN" dirty="0"/>
                        <a:t>23.57</a:t>
                      </a:r>
                      <a:endParaRPr lang="en-US" altLang="zh-CN" dirty="0"/>
                    </a:p>
                  </a:txBody>
                  <a:tcPr/>
                </a:tc>
              </a:tr>
            </a:tbl>
          </a:graphicData>
        </a:graphic>
      </p:graphicFrame>
      <p:sp>
        <p:nvSpPr>
          <p:cNvPr id="3" name="文本框 2"/>
          <p:cNvSpPr txBox="1"/>
          <p:nvPr/>
        </p:nvSpPr>
        <p:spPr>
          <a:xfrm>
            <a:off x="783590" y="2057400"/>
            <a:ext cx="7866380" cy="922020"/>
          </a:xfrm>
          <a:prstGeom prst="rect">
            <a:avLst/>
          </a:prstGeom>
          <a:noFill/>
        </p:spPr>
        <p:txBody>
          <a:bodyPr wrap="square" rtlCol="0">
            <a:spAutoFit/>
          </a:bodyPr>
          <a:p>
            <a:pPr>
              <a:lnSpc>
                <a:spcPct val="150000"/>
              </a:lnSpc>
              <a:buFont typeface="Wingdings" panose="05000000000000000000" charset="0"/>
            </a:pPr>
            <a:r>
              <a:rPr sz="1800" dirty="0"/>
              <a:t>注︰含氧量越高越好;PH值越接近7越好;细菌总数越少越好;植物性营养物量介于10-20之间最佳，超过20或低于10均不好。</a:t>
            </a:r>
            <a:endParaRPr sz="1800" dirty="0"/>
          </a:p>
        </p:txBody>
      </p:sp>
    </p:spTree>
    <p:custDataLst>
      <p:tags r:id="rId3"/>
    </p:custData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143000" y="533400"/>
            <a:ext cx="846645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2.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小结（灰色关联</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分析法）</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21460"/>
            <a:ext cx="7908925" cy="4246245"/>
          </a:xfrm>
          <a:prstGeom prst="rect">
            <a:avLst/>
          </a:prstGeom>
          <a:noFill/>
        </p:spPr>
        <p:txBody>
          <a:bodyPr wrap="square" rtlCol="0">
            <a:spAutoFit/>
          </a:bodyPr>
          <a:p>
            <a:pPr>
              <a:lnSpc>
                <a:spcPct val="150000"/>
              </a:lnSpc>
            </a:pPr>
            <a:r>
              <a:rPr lang="zh-CN" altLang="en-US" sz="2000" b="1" dirty="0">
                <a:sym typeface="+mn-ea"/>
              </a:rPr>
              <a:t>优点：</a:t>
            </a:r>
            <a:endParaRPr lang="zh-CN" altLang="en-US" sz="2000" b="1" dirty="0">
              <a:sym typeface="+mn-ea"/>
            </a:endParaRPr>
          </a:p>
          <a:p>
            <a:pPr indent="457200">
              <a:lnSpc>
                <a:spcPct val="150000"/>
              </a:lnSpc>
            </a:pPr>
            <a:r>
              <a:rPr lang="zh-CN" altLang="en-US" sz="2000" dirty="0">
                <a:sym typeface="+mn-ea"/>
              </a:rPr>
              <a:t>灰色关联分析法弥补了采用数理统计方法作系统分析所导致的遗憾。它对样本量的多少和样本有无规律都同样适用，而且计算量小，十分方便，更不会出现量化结果与定性分析结果不符的情况。</a:t>
            </a:r>
            <a:endParaRPr lang="zh-CN" altLang="en-US" sz="2000" dirty="0">
              <a:sym typeface="+mn-ea"/>
            </a:endParaRPr>
          </a:p>
          <a:p>
            <a:pPr>
              <a:lnSpc>
                <a:spcPct val="150000"/>
              </a:lnSpc>
            </a:pPr>
            <a:r>
              <a:rPr lang="zh-CN" altLang="en-US" sz="2000" b="1" dirty="0">
                <a:sym typeface="+mn-ea"/>
              </a:rPr>
              <a:t>缺点：</a:t>
            </a:r>
            <a:endParaRPr lang="zh-CN" altLang="en-US" sz="2000" b="1" dirty="0">
              <a:sym typeface="+mn-ea"/>
            </a:endParaRPr>
          </a:p>
          <a:p>
            <a:pPr indent="457200">
              <a:lnSpc>
                <a:spcPct val="150000"/>
              </a:lnSpc>
            </a:pPr>
            <a:r>
              <a:rPr lang="zh-CN" altLang="en-US" sz="2000" dirty="0">
                <a:sym typeface="+mn-ea"/>
              </a:rPr>
              <a:t>要利用该方法，这个系统必须是灰色系统。灰色系统中灰的主要含义是信息不完全性（部分性）和非唯一性，其中的“非唯一性”是灰色系统的重要特征，非唯一性原理在决策上的体现是灰靶思想，即体现的是决策多目标、方法多途径，处理态度灵活机动。</a:t>
            </a:r>
            <a:endParaRPr lang="zh-CN" altLang="en-US" sz="2000" dirty="0">
              <a:sym typeface="+mn-ea"/>
            </a:endParaRPr>
          </a:p>
        </p:txBody>
      </p:sp>
    </p:spTree>
    <p:custDataLst>
      <p:tags r:id="rId2"/>
    </p:custData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143000" y="533400"/>
            <a:ext cx="83400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2.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小结（灰色综合</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评价）</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21460"/>
            <a:ext cx="7908925" cy="2399665"/>
          </a:xfrm>
          <a:prstGeom prst="rect">
            <a:avLst/>
          </a:prstGeom>
          <a:noFill/>
        </p:spPr>
        <p:txBody>
          <a:bodyPr wrap="square" rtlCol="0">
            <a:spAutoFit/>
          </a:bodyPr>
          <a:p>
            <a:pPr>
              <a:lnSpc>
                <a:spcPct val="150000"/>
              </a:lnSpc>
            </a:pPr>
            <a:r>
              <a:rPr lang="zh-CN" altLang="en-US" sz="2000" b="1" dirty="0">
                <a:sym typeface="+mn-ea"/>
              </a:rPr>
              <a:t>优点：</a:t>
            </a:r>
            <a:endParaRPr lang="zh-CN" altLang="en-US" sz="2000" b="1" dirty="0">
              <a:sym typeface="+mn-ea"/>
            </a:endParaRPr>
          </a:p>
          <a:p>
            <a:pPr indent="457200">
              <a:lnSpc>
                <a:spcPct val="150000"/>
              </a:lnSpc>
            </a:pPr>
            <a:r>
              <a:rPr lang="zh-CN" altLang="en-US" sz="2000" dirty="0">
                <a:sym typeface="+mn-ea"/>
              </a:rPr>
              <a:t>计算方法简单，综合能力较强，准确度较高，可以决定对象所属的设定</a:t>
            </a:r>
            <a:r>
              <a:rPr lang="zh-CN" altLang="en-US" sz="2000" dirty="0">
                <a:sym typeface="+mn-ea"/>
              </a:rPr>
              <a:t>类别。</a:t>
            </a:r>
            <a:endParaRPr lang="zh-CN" altLang="en-US" sz="2000" dirty="0">
              <a:sym typeface="+mn-ea"/>
            </a:endParaRPr>
          </a:p>
          <a:p>
            <a:pPr>
              <a:lnSpc>
                <a:spcPct val="150000"/>
              </a:lnSpc>
            </a:pPr>
            <a:r>
              <a:rPr lang="zh-CN" altLang="en-US" sz="2000" b="1" dirty="0">
                <a:sym typeface="+mn-ea"/>
              </a:rPr>
              <a:t>缺点：</a:t>
            </a:r>
            <a:endParaRPr lang="zh-CN" altLang="en-US" sz="2000" b="1" dirty="0">
              <a:sym typeface="+mn-ea"/>
            </a:endParaRPr>
          </a:p>
          <a:p>
            <a:pPr indent="457200">
              <a:lnSpc>
                <a:spcPct val="150000"/>
              </a:lnSpc>
            </a:pPr>
            <a:r>
              <a:rPr lang="zh-CN" altLang="en-US" sz="2000" dirty="0">
                <a:sym typeface="+mn-ea"/>
              </a:rPr>
              <a:t>白化权函数较难</a:t>
            </a:r>
            <a:r>
              <a:rPr lang="zh-CN" altLang="en-US" sz="2000" dirty="0">
                <a:sym typeface="+mn-ea"/>
              </a:rPr>
              <a:t>确定。</a:t>
            </a:r>
            <a:endParaRPr lang="zh-CN" altLang="en-US" sz="2000" dirty="0">
              <a:sym typeface="+mn-ea"/>
            </a:endParaRPr>
          </a:p>
        </p:txBody>
      </p:sp>
    </p:spTree>
    <p:custDataLst>
      <p:tags r:id="rId2"/>
    </p:custData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11188" y="333375"/>
            <a:ext cx="2592388" cy="647700"/>
          </a:xfrm>
          <a:prstGeom prst="roundRect">
            <a:avLst/>
          </a:prstGeom>
          <a:gradFill>
            <a:gsLst>
              <a:gs pos="10000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000" strike="noStrike" noProof="1"/>
              <a:t>课件代码下载地址</a:t>
            </a:r>
            <a:endParaRPr lang="zh-CN" altLang="en-US" sz="2000" strike="noStrike" noProof="1"/>
          </a:p>
        </p:txBody>
      </p:sp>
      <p:pic>
        <p:nvPicPr>
          <p:cNvPr id="126978" name="图片 3"/>
          <p:cNvPicPr>
            <a:picLocks noChangeAspect="1"/>
          </p:cNvPicPr>
          <p:nvPr/>
        </p:nvPicPr>
        <p:blipFill>
          <a:blip r:embed="rId1"/>
          <a:srcRect l="16956" t="12379" r="18745" b="32552"/>
          <a:stretch>
            <a:fillRect/>
          </a:stretch>
        </p:blipFill>
        <p:spPr>
          <a:xfrm>
            <a:off x="3019425" y="1289050"/>
            <a:ext cx="3103563" cy="3079750"/>
          </a:xfrm>
          <a:prstGeom prst="rect">
            <a:avLst/>
          </a:prstGeom>
          <a:noFill/>
          <a:ln w="9525">
            <a:noFill/>
          </a:ln>
        </p:spPr>
      </p:pic>
      <p:sp>
        <p:nvSpPr>
          <p:cNvPr id="6" name="圆角矩形 5"/>
          <p:cNvSpPr/>
          <p:nvPr/>
        </p:nvSpPr>
        <p:spPr>
          <a:xfrm>
            <a:off x="1227455" y="4690110"/>
            <a:ext cx="6689725" cy="71945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6980" name="文本框 4"/>
          <p:cNvSpPr txBox="1"/>
          <p:nvPr/>
        </p:nvSpPr>
        <p:spPr>
          <a:xfrm>
            <a:off x="1281430" y="4850130"/>
            <a:ext cx="6565265" cy="398780"/>
          </a:xfrm>
          <a:prstGeom prst="rect">
            <a:avLst/>
          </a:prstGeom>
          <a:noFill/>
          <a:ln w="9525">
            <a:noFill/>
          </a:ln>
        </p:spPr>
        <p:txBody>
          <a:bodyPr wrap="square" anchor="t">
            <a:spAutoFit/>
          </a:bodyPr>
          <a:lstStyle/>
          <a:p>
            <a:r>
              <a:rPr lang="zh-CN" altLang="en-US" sz="2000">
                <a:latin typeface="黑体" panose="02010609060101010101" charset="-122"/>
                <a:ea typeface="黑体" panose="02010609060101010101" charset="-122"/>
              </a:rPr>
              <a:t>关注公众号：</a:t>
            </a:r>
            <a:r>
              <a:rPr lang="en-US" altLang="zh-CN" sz="2000">
                <a:latin typeface="黑体" panose="02010609060101010101" charset="-122"/>
                <a:ea typeface="黑体" panose="02010609060101010101" charset="-122"/>
              </a:rPr>
              <a:t>“</a:t>
            </a:r>
            <a:r>
              <a:rPr lang="zh-CN" altLang="en-US" sz="2000">
                <a:solidFill>
                  <a:srgbClr val="FF0000"/>
                </a:solidFill>
                <a:latin typeface="黑体" panose="02010609060101010101" charset="-122"/>
                <a:ea typeface="黑体" panose="02010609060101010101" charset="-122"/>
              </a:rPr>
              <a:t>科研交流</a:t>
            </a:r>
            <a:r>
              <a:rPr lang="en-US" altLang="zh-CN" sz="2000">
                <a:latin typeface="黑体" panose="02010609060101010101" charset="-122"/>
                <a:ea typeface="黑体" panose="02010609060101010101" charset="-122"/>
              </a:rPr>
              <a:t>”</a:t>
            </a:r>
            <a:r>
              <a:rPr lang="zh-CN" altLang="en-US" sz="2000">
                <a:latin typeface="黑体" panose="02010609060101010101" charset="-122"/>
                <a:ea typeface="黑体" panose="02010609060101010101" charset="-122"/>
              </a:rPr>
              <a:t>回复</a:t>
            </a:r>
            <a:r>
              <a:rPr lang="en-US" altLang="zh-CN" sz="2000">
                <a:latin typeface="黑体" panose="02010609060101010101" charset="-122"/>
                <a:ea typeface="黑体" panose="02010609060101010101" charset="-122"/>
              </a:rPr>
              <a:t>“</a:t>
            </a:r>
            <a:r>
              <a:rPr lang="zh-CN" altLang="en-US" sz="2000">
                <a:solidFill>
                  <a:srgbClr val="FF0000"/>
                </a:solidFill>
                <a:latin typeface="黑体" panose="02010609060101010101" charset="-122"/>
                <a:ea typeface="黑体" panose="02010609060101010101" charset="-122"/>
              </a:rPr>
              <a:t>课件</a:t>
            </a:r>
            <a:r>
              <a:rPr lang="en-US" altLang="zh-CN" sz="2000">
                <a:latin typeface="黑体" panose="02010609060101010101" charset="-122"/>
                <a:ea typeface="黑体" panose="02010609060101010101" charset="-122"/>
              </a:rPr>
              <a:t>”</a:t>
            </a:r>
            <a:r>
              <a:rPr lang="zh-CN" altLang="en-US" sz="2000">
                <a:latin typeface="黑体" panose="02010609060101010101" charset="-122"/>
                <a:ea typeface="黑体" panose="02010609060101010101" charset="-122"/>
              </a:rPr>
              <a:t>即可免费获取</a:t>
            </a:r>
            <a:endParaRPr lang="zh-CN" altLang="en-US" sz="2000">
              <a:latin typeface="黑体" panose="02010609060101010101" charset="-122"/>
              <a:ea typeface="黑体" panose="02010609060101010101" charset="-122"/>
            </a:endParaRPr>
          </a:p>
        </p:txBody>
      </p:sp>
      <p:sp>
        <p:nvSpPr>
          <p:cNvPr id="126981" name="文本框 7"/>
          <p:cNvSpPr txBox="1"/>
          <p:nvPr/>
        </p:nvSpPr>
        <p:spPr>
          <a:xfrm>
            <a:off x="1346200" y="5564188"/>
            <a:ext cx="6553200" cy="707886"/>
          </a:xfrm>
          <a:prstGeom prst="rect">
            <a:avLst/>
          </a:prstGeom>
          <a:noFill/>
          <a:ln w="9525">
            <a:noFill/>
          </a:ln>
        </p:spPr>
        <p:txBody>
          <a:bodyPr wrap="square" anchor="t">
            <a:spAutoFit/>
          </a:bodyPr>
          <a:lstStyle/>
          <a:p>
            <a:pPr algn="ctr"/>
            <a:r>
              <a:rPr lang="zh-CN" altLang="en-US" sz="2000" dirty="0">
                <a:latin typeface="黑体" panose="02010609060101010101" charset="-122"/>
                <a:ea typeface="黑体" panose="02010609060101010101" charset="-122"/>
                <a:sym typeface="微软雅黑" panose="020B0503020204020204" charset="-122"/>
              </a:rPr>
              <a:t>更多模型、代码、优秀论文等请加</a:t>
            </a:r>
            <a:r>
              <a:rPr lang="en-US" altLang="zh-CN" sz="2000" dirty="0" err="1">
                <a:latin typeface="黑体" panose="02010609060101010101" charset="-122"/>
                <a:ea typeface="黑体" panose="02010609060101010101" charset="-122"/>
                <a:sym typeface="微软雅黑" panose="020B0503020204020204" charset="-122"/>
              </a:rPr>
              <a:t>QQ</a:t>
            </a:r>
            <a:r>
              <a:rPr lang="zh-CN" altLang="en-US" sz="2000" dirty="0">
                <a:latin typeface="黑体" panose="02010609060101010101" charset="-122"/>
                <a:ea typeface="黑体" panose="02010609060101010101" charset="-122"/>
                <a:sym typeface="微软雅黑" panose="020B0503020204020204" charset="-122"/>
              </a:rPr>
              <a:t>群：</a:t>
            </a:r>
            <a:r>
              <a:rPr lang="en-US" altLang="zh-CN" sz="2000" dirty="0">
                <a:solidFill>
                  <a:srgbClr val="FF0000"/>
                </a:solidFill>
                <a:latin typeface="黑体" panose="02010609060101010101" charset="-122"/>
                <a:ea typeface="黑体" panose="02010609060101010101" charset="-122"/>
                <a:sym typeface="微软雅黑" panose="020B0503020204020204" charset="-122"/>
              </a:rPr>
              <a:t>729568748</a:t>
            </a:r>
            <a:endParaRPr lang="en-US" altLang="zh-CN" sz="2200" dirty="0">
              <a:solidFill>
                <a:srgbClr val="FF0000"/>
              </a:solidFill>
              <a:latin typeface="黑体" panose="02010609060101010101" charset="-122"/>
              <a:ea typeface="黑体" panose="02010609060101010101" charset="-122"/>
              <a:sym typeface="微软雅黑" panose="020B0503020204020204" charset="-122"/>
            </a:endParaRPr>
          </a:p>
          <a:p>
            <a:pPr algn="ctr"/>
            <a:r>
              <a:rPr lang="zh-CN" altLang="en-US" sz="2000" dirty="0">
                <a:latin typeface="黑体" panose="02010609060101010101" charset="-122"/>
                <a:ea typeface="黑体" panose="02010609060101010101" charset="-122"/>
                <a:sym typeface="微软雅黑" panose="020B0503020204020204" charset="-122"/>
              </a:rPr>
              <a:t>更多资料请关注微信公众号：科研交流</a:t>
            </a:r>
            <a:endParaRPr lang="zh-CN" altLang="en-US" sz="2000" dirty="0">
              <a:latin typeface="黑体" panose="02010609060101010101" charset="-122"/>
              <a:ea typeface="黑体" panose="02010609060101010101" charset="-122"/>
              <a:sym typeface="微软雅黑" panose="020B0503020204020204" charset="-122"/>
            </a:endParaRPr>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文本框 277505"/>
          <p:cNvSpPr txBox="1"/>
          <p:nvPr/>
        </p:nvSpPr>
        <p:spPr>
          <a:xfrm>
            <a:off x="1738313" y="2262188"/>
            <a:ext cx="5638800" cy="1568450"/>
          </a:xfrm>
          <a:prstGeom prst="rect">
            <a:avLst/>
          </a:prstGeom>
          <a:noFill/>
          <a:ln w="9525">
            <a:noFill/>
          </a:ln>
        </p:spPr>
        <p:txBody>
          <a:bodyPr wrap="none" anchor="t">
            <a:spAutoFit/>
          </a:bodyPr>
          <a:lstStyle/>
          <a:p>
            <a:pPr algn="ctr"/>
            <a:r>
              <a:rPr lang="en-US" altLang="zh-CN" sz="9600">
                <a:latin typeface="Times New Roman" panose="02020603050405020304" pitchFamily="18" charset="0"/>
                <a:ea typeface="宋体" panose="02010600030101010101" pitchFamily="2" charset="-122"/>
              </a:rPr>
              <a:t>THE END</a:t>
            </a:r>
            <a:endParaRPr lang="en-US" altLang="zh-CN" sz="9600">
              <a:latin typeface="Times New Roman" panose="02020603050405020304" pitchFamily="18" charset="0"/>
              <a:ea typeface="宋体" panose="02010600030101010101" pitchFamily="2" charset="-122"/>
            </a:endParaRPr>
          </a:p>
        </p:txBody>
      </p:sp>
      <p:sp>
        <p:nvSpPr>
          <p:cNvPr id="4" name="矩形 3"/>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本次系列课原创出品，课件代码请关注公众号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5" name="矩形 4"/>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问题</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引入</a:t>
            </a:r>
            <a:endPar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10" name="文本框 9"/>
          <p:cNvSpPr txBox="1"/>
          <p:nvPr/>
        </p:nvSpPr>
        <p:spPr>
          <a:xfrm>
            <a:off x="762635" y="1521460"/>
            <a:ext cx="7908925" cy="645160"/>
          </a:xfrm>
          <a:prstGeom prst="rect">
            <a:avLst/>
          </a:prstGeom>
          <a:noFill/>
        </p:spPr>
        <p:txBody>
          <a:bodyPr wrap="square" rtlCol="0">
            <a:spAutoFit/>
          </a:bodyPr>
          <a:lstStyle/>
          <a:p>
            <a:pPr>
              <a:lnSpc>
                <a:spcPct val="150000"/>
              </a:lnSpc>
            </a:pPr>
            <a:r>
              <a:rPr lang="zh-CN" altLang="en-US" sz="2400" b="1" dirty="0"/>
              <a:t>例</a:t>
            </a:r>
            <a:r>
              <a:rPr lang="en-US" altLang="zh-CN" sz="2400" b="1" dirty="0"/>
              <a:t>1 </a:t>
            </a:r>
            <a:r>
              <a:rPr lang="zh-CN" altLang="en-US" sz="2400" b="1" dirty="0"/>
              <a:t>植物生长量与气候因子的</a:t>
            </a:r>
            <a:r>
              <a:rPr lang="zh-CN" altLang="en-US" sz="2400" b="1" dirty="0"/>
              <a:t>关联分析</a:t>
            </a:r>
            <a:endParaRPr lang="zh-CN" altLang="en-US" sz="2400" b="1" dirty="0"/>
          </a:p>
        </p:txBody>
      </p:sp>
      <p:graphicFrame>
        <p:nvGraphicFramePr>
          <p:cNvPr id="11" name="表格 11"/>
          <p:cNvGraphicFramePr>
            <a:graphicFrameLocks noGrp="1"/>
          </p:cNvGraphicFramePr>
          <p:nvPr>
            <p:custDataLst>
              <p:tags r:id="rId2"/>
            </p:custDataLst>
          </p:nvPr>
        </p:nvGraphicFramePr>
        <p:xfrm>
          <a:off x="744220" y="3429000"/>
          <a:ext cx="7945120" cy="2638425"/>
        </p:xfrm>
        <a:graphic>
          <a:graphicData uri="http://schemas.openxmlformats.org/drawingml/2006/table">
            <a:tbl>
              <a:tblPr firstRow="1" bandRow="1">
                <a:tableStyleId>{7DF18680-E054-41AD-8BC1-D1AEF772440D}</a:tableStyleId>
              </a:tblPr>
              <a:tblGrid>
                <a:gridCol w="854710"/>
                <a:gridCol w="535305"/>
                <a:gridCol w="528320"/>
                <a:gridCol w="544830"/>
                <a:gridCol w="628015"/>
                <a:gridCol w="645160"/>
                <a:gridCol w="626745"/>
                <a:gridCol w="636270"/>
                <a:gridCol w="618490"/>
                <a:gridCol w="626745"/>
                <a:gridCol w="619125"/>
                <a:gridCol w="544830"/>
                <a:gridCol w="536282"/>
              </a:tblGrid>
              <a:tr h="575945">
                <a:tc>
                  <a:txBody>
                    <a:bodyPr/>
                    <a:p>
                      <a:pPr algn="ctr"/>
                      <a:endParaRPr lang="zh-CN" altLang="en-US" dirty="0"/>
                    </a:p>
                  </a:txBody>
                  <a:tcPr/>
                </a:tc>
                <a:tc>
                  <a:txBody>
                    <a:bodyPr/>
                    <a:p>
                      <a:pPr algn="ctr"/>
                      <a:r>
                        <a:rPr lang="en-US" dirty="0"/>
                        <a:t>1</a:t>
                      </a:r>
                      <a:endParaRPr lang="en-US" dirty="0"/>
                    </a:p>
                  </a:txBody>
                  <a:tcPr anchor="ctr"/>
                </a:tc>
                <a:tc>
                  <a:txBody>
                    <a:bodyPr/>
                    <a:p>
                      <a:pPr algn="ctr"/>
                      <a:r>
                        <a:rPr lang="en-US" dirty="0"/>
                        <a:t>2</a:t>
                      </a:r>
                      <a:endParaRPr lang="en-US" dirty="0"/>
                    </a:p>
                  </a:txBody>
                  <a:tcPr anchor="ctr"/>
                </a:tc>
                <a:tc>
                  <a:txBody>
                    <a:bodyPr/>
                    <a:p>
                      <a:pPr algn="ctr"/>
                      <a:r>
                        <a:rPr lang="en-US" altLang="zh-CN" dirty="0"/>
                        <a:t>3</a:t>
                      </a:r>
                      <a:endParaRPr lang="en-US" altLang="zh-CN" dirty="0"/>
                    </a:p>
                  </a:txBody>
                  <a:tcPr anchor="ctr"/>
                </a:tc>
                <a:tc>
                  <a:txBody>
                    <a:bodyPr/>
                    <a:p>
                      <a:pPr algn="ctr"/>
                      <a:r>
                        <a:rPr lang="en-US" altLang="zh-CN" dirty="0"/>
                        <a:t>4</a:t>
                      </a:r>
                      <a:endParaRPr lang="en-US" altLang="zh-CN" dirty="0"/>
                    </a:p>
                  </a:txBody>
                  <a:tcPr anchor="ctr"/>
                </a:tc>
                <a:tc>
                  <a:txBody>
                    <a:bodyPr/>
                    <a:p>
                      <a:pPr algn="ctr"/>
                      <a:r>
                        <a:rPr lang="en-US" altLang="zh-CN" dirty="0"/>
                        <a:t>5</a:t>
                      </a:r>
                      <a:endParaRPr lang="en-US" altLang="zh-CN" dirty="0"/>
                    </a:p>
                  </a:txBody>
                  <a:tcPr anchor="ctr"/>
                </a:tc>
                <a:tc>
                  <a:txBody>
                    <a:bodyPr/>
                    <a:p>
                      <a:pPr algn="ctr"/>
                      <a:r>
                        <a:rPr lang="en-US" dirty="0"/>
                        <a:t>6</a:t>
                      </a:r>
                      <a:endParaRPr lang="en-US" dirty="0"/>
                    </a:p>
                  </a:txBody>
                  <a:tcPr anchor="ctr"/>
                </a:tc>
                <a:tc>
                  <a:txBody>
                    <a:bodyPr/>
                    <a:p>
                      <a:pPr algn="ctr">
                        <a:buNone/>
                      </a:pPr>
                      <a:r>
                        <a:rPr lang="en-US" altLang="en-US" dirty="0"/>
                        <a:t>7</a:t>
                      </a:r>
                      <a:endParaRPr lang="en-US" altLang="en-US" dirty="0"/>
                    </a:p>
                  </a:txBody>
                  <a:tcPr anchor="ctr"/>
                </a:tc>
                <a:tc>
                  <a:txBody>
                    <a:bodyPr/>
                    <a:p>
                      <a:pPr algn="ctr">
                        <a:buNone/>
                      </a:pPr>
                      <a:r>
                        <a:rPr lang="en-US" altLang="en-US" dirty="0"/>
                        <a:t>8</a:t>
                      </a:r>
                      <a:endParaRPr lang="en-US" altLang="en-US" dirty="0"/>
                    </a:p>
                  </a:txBody>
                  <a:tcPr anchor="ctr"/>
                </a:tc>
                <a:tc>
                  <a:txBody>
                    <a:bodyPr/>
                    <a:p>
                      <a:pPr algn="ctr">
                        <a:buNone/>
                      </a:pPr>
                      <a:r>
                        <a:rPr lang="en-US" altLang="en-US" dirty="0"/>
                        <a:t>9</a:t>
                      </a:r>
                      <a:endParaRPr lang="en-US" altLang="en-US" dirty="0"/>
                    </a:p>
                  </a:txBody>
                  <a:tcPr anchor="ctr"/>
                </a:tc>
                <a:tc>
                  <a:txBody>
                    <a:bodyPr/>
                    <a:p>
                      <a:pPr algn="ctr">
                        <a:buNone/>
                      </a:pPr>
                      <a:r>
                        <a:rPr lang="en-US" altLang="en-US" dirty="0"/>
                        <a:t>10</a:t>
                      </a:r>
                      <a:endParaRPr lang="en-US" altLang="en-US" dirty="0"/>
                    </a:p>
                  </a:txBody>
                  <a:tcPr anchor="ctr"/>
                </a:tc>
                <a:tc>
                  <a:txBody>
                    <a:bodyPr/>
                    <a:p>
                      <a:pPr algn="ctr">
                        <a:buNone/>
                      </a:pPr>
                      <a:r>
                        <a:rPr lang="en-US" altLang="en-US" dirty="0"/>
                        <a:t>11</a:t>
                      </a:r>
                      <a:endParaRPr lang="en-US" altLang="en-US" dirty="0"/>
                    </a:p>
                  </a:txBody>
                  <a:tcPr anchor="ctr"/>
                </a:tc>
                <a:tc>
                  <a:txBody>
                    <a:bodyPr/>
                    <a:p>
                      <a:pPr algn="ctr">
                        <a:buNone/>
                      </a:pPr>
                      <a:r>
                        <a:rPr lang="en-US" altLang="en-US" dirty="0"/>
                        <a:t>12</a:t>
                      </a:r>
                      <a:endParaRPr lang="en-US" altLang="en-US" dirty="0"/>
                    </a:p>
                  </a:txBody>
                  <a:tcPr anchor="ctr"/>
                </a:tc>
              </a:tr>
              <a:tr h="417195">
                <a:tc>
                  <a:txBody>
                    <a:bodyPr/>
                    <a:p>
                      <a:pPr algn="ctr"/>
                      <a:r>
                        <a:rPr lang="en-US" dirty="0"/>
                        <a:t>x</a:t>
                      </a:r>
                      <a:r>
                        <a:rPr lang="en-US" baseline="-25000" dirty="0"/>
                        <a:t>0</a:t>
                      </a:r>
                      <a:r>
                        <a:rPr lang="en-US" dirty="0"/>
                        <a:t> (cm)</a:t>
                      </a:r>
                      <a:endParaRPr lang="en-US" dirty="0"/>
                    </a:p>
                  </a:txBody>
                  <a:tcPr/>
                </a:tc>
                <a:tc>
                  <a:txBody>
                    <a:bodyPr/>
                    <a:p>
                      <a:pPr algn="ctr"/>
                      <a:r>
                        <a:rPr lang="en-US" altLang="zh-CN" dirty="0"/>
                        <a:t>0.01</a:t>
                      </a:r>
                      <a:endParaRPr lang="en-US" altLang="zh-CN" dirty="0"/>
                    </a:p>
                  </a:txBody>
                  <a:tcPr/>
                </a:tc>
                <a:tc>
                  <a:txBody>
                    <a:bodyPr/>
                    <a:p>
                      <a:pPr algn="ctr"/>
                      <a:r>
                        <a:rPr lang="en-US" altLang="zh-CN" dirty="0"/>
                        <a:t>0.50</a:t>
                      </a:r>
                      <a:endParaRPr lang="en-US" altLang="zh-CN" dirty="0"/>
                    </a:p>
                  </a:txBody>
                  <a:tcPr/>
                </a:tc>
                <a:tc>
                  <a:txBody>
                    <a:bodyPr/>
                    <a:p>
                      <a:pPr algn="ctr"/>
                      <a:r>
                        <a:rPr lang="en-US" altLang="zh-CN" dirty="0"/>
                        <a:t>1.50</a:t>
                      </a:r>
                      <a:endParaRPr lang="en-US" altLang="zh-CN" dirty="0"/>
                    </a:p>
                  </a:txBody>
                  <a:tcPr/>
                </a:tc>
                <a:tc>
                  <a:txBody>
                    <a:bodyPr/>
                    <a:p>
                      <a:pPr algn="ctr"/>
                      <a:r>
                        <a:rPr lang="en-US" altLang="zh-CN" dirty="0"/>
                        <a:t>10.80</a:t>
                      </a:r>
                      <a:endParaRPr lang="en-US" altLang="zh-CN" dirty="0"/>
                    </a:p>
                  </a:txBody>
                  <a:tcPr/>
                </a:tc>
                <a:tc>
                  <a:txBody>
                    <a:bodyPr/>
                    <a:p>
                      <a:pPr algn="ctr"/>
                      <a:r>
                        <a:rPr lang="en-US" altLang="zh-CN" dirty="0"/>
                        <a:t>13.00</a:t>
                      </a:r>
                      <a:endParaRPr lang="en-US" altLang="zh-CN" dirty="0"/>
                    </a:p>
                  </a:txBody>
                  <a:tcPr/>
                </a:tc>
                <a:tc>
                  <a:txBody>
                    <a:bodyPr/>
                    <a:p>
                      <a:pPr algn="ctr"/>
                      <a:r>
                        <a:rPr lang="en-US" altLang="zh-CN" dirty="0"/>
                        <a:t>16.30</a:t>
                      </a:r>
                      <a:endParaRPr lang="en-US" altLang="zh-CN" dirty="0"/>
                    </a:p>
                  </a:txBody>
                  <a:tcPr/>
                </a:tc>
                <a:tc>
                  <a:txBody>
                    <a:bodyPr/>
                    <a:p>
                      <a:pPr algn="ctr">
                        <a:buNone/>
                      </a:pPr>
                      <a:r>
                        <a:rPr lang="en-US" altLang="zh-CN" dirty="0"/>
                        <a:t>18.00</a:t>
                      </a:r>
                      <a:endParaRPr lang="en-US" altLang="zh-CN" dirty="0"/>
                    </a:p>
                  </a:txBody>
                  <a:tcPr/>
                </a:tc>
                <a:tc>
                  <a:txBody>
                    <a:bodyPr/>
                    <a:p>
                      <a:pPr algn="ctr">
                        <a:buNone/>
                      </a:pPr>
                      <a:r>
                        <a:rPr lang="en-US" altLang="zh-CN" dirty="0"/>
                        <a:t>19.30</a:t>
                      </a:r>
                      <a:endParaRPr lang="en-US" altLang="zh-CN" dirty="0"/>
                    </a:p>
                  </a:txBody>
                  <a:tcPr/>
                </a:tc>
                <a:tc>
                  <a:txBody>
                    <a:bodyPr/>
                    <a:p>
                      <a:pPr algn="ctr">
                        <a:buNone/>
                      </a:pPr>
                      <a:r>
                        <a:rPr lang="en-US" altLang="zh-CN" dirty="0"/>
                        <a:t>14.80</a:t>
                      </a:r>
                      <a:endParaRPr lang="en-US" altLang="zh-CN" dirty="0"/>
                    </a:p>
                  </a:txBody>
                  <a:tcPr/>
                </a:tc>
                <a:tc>
                  <a:txBody>
                    <a:bodyPr/>
                    <a:p>
                      <a:pPr algn="ctr">
                        <a:buNone/>
                      </a:pPr>
                      <a:r>
                        <a:rPr lang="en-US" altLang="zh-CN" dirty="0"/>
                        <a:t>10.30</a:t>
                      </a:r>
                      <a:endParaRPr lang="en-US" altLang="zh-CN" dirty="0"/>
                    </a:p>
                  </a:txBody>
                  <a:tcPr/>
                </a:tc>
                <a:tc>
                  <a:txBody>
                    <a:bodyPr/>
                    <a:p>
                      <a:pPr algn="ctr">
                        <a:buNone/>
                      </a:pPr>
                      <a:r>
                        <a:rPr lang="en-US" altLang="zh-CN" dirty="0"/>
                        <a:t>8.00</a:t>
                      </a:r>
                      <a:endParaRPr lang="en-US" altLang="zh-CN" dirty="0"/>
                    </a:p>
                  </a:txBody>
                  <a:tcPr/>
                </a:tc>
                <a:tc>
                  <a:txBody>
                    <a:bodyPr/>
                    <a:p>
                      <a:pPr algn="ctr">
                        <a:buNone/>
                      </a:pPr>
                      <a:r>
                        <a:rPr lang="en-US" altLang="zh-CN" dirty="0"/>
                        <a:t>1.00</a:t>
                      </a:r>
                      <a:endParaRPr lang="en-US" altLang="zh-CN" dirty="0"/>
                    </a:p>
                  </a:txBody>
                  <a:tcPr/>
                </a:tc>
              </a:tr>
              <a:tr h="39370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dirty="0"/>
                        <a:t>x</a:t>
                      </a:r>
                      <a:r>
                        <a:rPr lang="en-US" baseline="-25000" dirty="0"/>
                        <a:t>1</a:t>
                      </a:r>
                      <a:r>
                        <a:rPr lang="en-US" dirty="0"/>
                        <a:t> (</a:t>
                      </a:r>
                      <a:r>
                        <a:rPr lang="en-US" dirty="0"/>
                        <a:t>℃)</a:t>
                      </a:r>
                      <a:endParaRPr lang="en-US" dirty="0"/>
                    </a:p>
                  </a:txBody>
                  <a:tcPr/>
                </a:tc>
                <a:tc>
                  <a:txBody>
                    <a:bodyPr/>
                    <a:p>
                      <a:pPr algn="ctr">
                        <a:buNone/>
                      </a:pPr>
                      <a:r>
                        <a:rPr lang="en-US" altLang="zh-CN" dirty="0"/>
                        <a:t>4.2</a:t>
                      </a:r>
                      <a:endParaRPr lang="en-US" altLang="zh-CN" dirty="0"/>
                    </a:p>
                  </a:txBody>
                  <a:tcPr/>
                </a:tc>
                <a:tc>
                  <a:txBody>
                    <a:bodyPr/>
                    <a:p>
                      <a:pPr algn="ctr">
                        <a:buNone/>
                      </a:pPr>
                      <a:r>
                        <a:rPr lang="en-US" altLang="zh-CN" dirty="0"/>
                        <a:t>7.4</a:t>
                      </a:r>
                      <a:endParaRPr lang="en-US" altLang="zh-CN" dirty="0"/>
                    </a:p>
                  </a:txBody>
                  <a:tcPr/>
                </a:tc>
                <a:tc>
                  <a:txBody>
                    <a:bodyPr/>
                    <a:p>
                      <a:pPr algn="ctr">
                        <a:buNone/>
                      </a:pPr>
                      <a:r>
                        <a:rPr lang="en-US" altLang="zh-CN" dirty="0"/>
                        <a:t>10.0</a:t>
                      </a:r>
                      <a:endParaRPr lang="en-US" altLang="zh-CN" dirty="0"/>
                    </a:p>
                  </a:txBody>
                  <a:tcPr/>
                </a:tc>
                <a:tc>
                  <a:txBody>
                    <a:bodyPr/>
                    <a:p>
                      <a:pPr algn="ctr">
                        <a:buNone/>
                      </a:pPr>
                      <a:r>
                        <a:rPr lang="en-US" altLang="zh-CN" dirty="0"/>
                        <a:t>16.1</a:t>
                      </a:r>
                      <a:endParaRPr lang="en-US" altLang="zh-CN" dirty="0"/>
                    </a:p>
                  </a:txBody>
                  <a:tcPr/>
                </a:tc>
                <a:tc>
                  <a:txBody>
                    <a:bodyPr/>
                    <a:p>
                      <a:pPr algn="ctr">
                        <a:buNone/>
                      </a:pPr>
                      <a:r>
                        <a:rPr lang="en-US" altLang="zh-CN" dirty="0"/>
                        <a:t>21.1</a:t>
                      </a:r>
                      <a:endParaRPr lang="en-US" altLang="zh-CN" dirty="0"/>
                    </a:p>
                  </a:txBody>
                  <a:tcPr/>
                </a:tc>
                <a:tc>
                  <a:txBody>
                    <a:bodyPr/>
                    <a:p>
                      <a:pPr algn="ctr">
                        <a:buNone/>
                      </a:pPr>
                      <a:r>
                        <a:rPr lang="en-US" altLang="zh-CN" dirty="0"/>
                        <a:t>23.9</a:t>
                      </a:r>
                      <a:endParaRPr lang="en-US" altLang="zh-CN" dirty="0"/>
                    </a:p>
                  </a:txBody>
                  <a:tcPr/>
                </a:tc>
                <a:tc>
                  <a:txBody>
                    <a:bodyPr/>
                    <a:p>
                      <a:pPr algn="ctr">
                        <a:buNone/>
                      </a:pPr>
                      <a:r>
                        <a:rPr lang="en-US" altLang="zh-CN" dirty="0"/>
                        <a:t>24.7</a:t>
                      </a:r>
                      <a:endParaRPr lang="en-US" altLang="zh-CN" dirty="0"/>
                    </a:p>
                  </a:txBody>
                  <a:tcPr/>
                </a:tc>
                <a:tc>
                  <a:txBody>
                    <a:bodyPr/>
                    <a:p>
                      <a:pPr algn="ctr">
                        <a:buNone/>
                      </a:pPr>
                      <a:r>
                        <a:rPr lang="en-US" altLang="zh-CN" dirty="0"/>
                        <a:t>24.5</a:t>
                      </a:r>
                      <a:endParaRPr lang="en-US" altLang="zh-CN" dirty="0"/>
                    </a:p>
                  </a:txBody>
                  <a:tcPr/>
                </a:tc>
                <a:tc>
                  <a:txBody>
                    <a:bodyPr/>
                    <a:p>
                      <a:pPr algn="ctr">
                        <a:buNone/>
                      </a:pPr>
                      <a:r>
                        <a:rPr lang="en-US" altLang="zh-CN" dirty="0"/>
                        <a:t>22.0</a:t>
                      </a:r>
                      <a:endParaRPr lang="en-US" altLang="zh-CN" dirty="0"/>
                    </a:p>
                  </a:txBody>
                  <a:tcPr/>
                </a:tc>
                <a:tc>
                  <a:txBody>
                    <a:bodyPr/>
                    <a:p>
                      <a:pPr algn="ctr">
                        <a:buNone/>
                      </a:pPr>
                      <a:r>
                        <a:rPr lang="en-US" altLang="zh-CN" dirty="0"/>
                        <a:t>18.0</a:t>
                      </a:r>
                      <a:endParaRPr lang="en-US" altLang="zh-CN" dirty="0"/>
                    </a:p>
                  </a:txBody>
                  <a:tcPr/>
                </a:tc>
                <a:tc>
                  <a:txBody>
                    <a:bodyPr/>
                    <a:p>
                      <a:pPr algn="ctr">
                        <a:buNone/>
                      </a:pPr>
                      <a:r>
                        <a:rPr lang="en-US" altLang="zh-CN" dirty="0"/>
                        <a:t>13.1</a:t>
                      </a:r>
                      <a:endParaRPr lang="en-US" altLang="zh-CN" dirty="0"/>
                    </a:p>
                  </a:txBody>
                  <a:tcPr/>
                </a:tc>
                <a:tc>
                  <a:txBody>
                    <a:bodyPr/>
                    <a:p>
                      <a:pPr algn="ctr">
                        <a:buNone/>
                      </a:pPr>
                      <a:r>
                        <a:rPr lang="en-US" altLang="zh-CN" dirty="0"/>
                        <a:t>6.8</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x</a:t>
                      </a:r>
                      <a:r>
                        <a:rPr lang="en-US" altLang="en-US" baseline="-25000" dirty="0"/>
                        <a:t>2 </a:t>
                      </a:r>
                      <a:r>
                        <a:rPr lang="en-US" altLang="en-US" dirty="0"/>
                        <a:t>(m</a:t>
                      </a:r>
                      <a:r>
                        <a:rPr lang="en-US" altLang="en-US" dirty="0"/>
                        <a:t>m)</a:t>
                      </a:r>
                      <a:endParaRPr lang="en-US" altLang="en-US" dirty="0"/>
                    </a:p>
                  </a:txBody>
                  <a:tcPr/>
                </a:tc>
                <a:tc>
                  <a:txBody>
                    <a:bodyPr/>
                    <a:p>
                      <a:pPr algn="ctr">
                        <a:buNone/>
                      </a:pPr>
                      <a:r>
                        <a:rPr lang="en-US" altLang="zh-CN" dirty="0"/>
                        <a:t>17.0</a:t>
                      </a:r>
                      <a:endParaRPr lang="en-US" altLang="zh-CN" dirty="0"/>
                    </a:p>
                  </a:txBody>
                  <a:tcPr/>
                </a:tc>
                <a:tc>
                  <a:txBody>
                    <a:bodyPr/>
                    <a:p>
                      <a:pPr algn="ctr">
                        <a:buNone/>
                      </a:pPr>
                      <a:r>
                        <a:rPr lang="en-US" altLang="zh-CN" dirty="0"/>
                        <a:t>10.8</a:t>
                      </a:r>
                      <a:endParaRPr lang="en-US" altLang="zh-CN" dirty="0"/>
                    </a:p>
                  </a:txBody>
                  <a:tcPr/>
                </a:tc>
                <a:tc>
                  <a:txBody>
                    <a:bodyPr/>
                    <a:p>
                      <a:pPr algn="ctr">
                        <a:buNone/>
                      </a:pPr>
                      <a:r>
                        <a:rPr lang="en-US" altLang="zh-CN" dirty="0"/>
                        <a:t>17.4</a:t>
                      </a:r>
                      <a:endParaRPr lang="en-US" altLang="zh-CN" dirty="0"/>
                    </a:p>
                  </a:txBody>
                  <a:tcPr/>
                </a:tc>
                <a:tc>
                  <a:txBody>
                    <a:bodyPr/>
                    <a:p>
                      <a:pPr algn="ctr">
                        <a:buNone/>
                      </a:pPr>
                      <a:r>
                        <a:rPr lang="en-US" altLang="zh-CN" dirty="0"/>
                        <a:t>19.7</a:t>
                      </a:r>
                      <a:endParaRPr lang="en-US" altLang="zh-CN" dirty="0"/>
                    </a:p>
                  </a:txBody>
                  <a:tcPr/>
                </a:tc>
                <a:tc>
                  <a:txBody>
                    <a:bodyPr/>
                    <a:p>
                      <a:pPr algn="ctr">
                        <a:buNone/>
                      </a:pPr>
                      <a:r>
                        <a:rPr lang="en-US" altLang="zh-CN" dirty="0"/>
                        <a:t>284.7</a:t>
                      </a:r>
                      <a:endParaRPr lang="en-US" altLang="zh-CN" dirty="0"/>
                    </a:p>
                  </a:txBody>
                  <a:tcPr/>
                </a:tc>
                <a:tc>
                  <a:txBody>
                    <a:bodyPr/>
                    <a:p>
                      <a:pPr algn="ctr">
                        <a:buNone/>
                      </a:pPr>
                      <a:r>
                        <a:rPr lang="en-US" altLang="zh-CN" dirty="0"/>
                        <a:t>72.2</a:t>
                      </a:r>
                      <a:endParaRPr lang="en-US" altLang="zh-CN" dirty="0"/>
                    </a:p>
                  </a:txBody>
                  <a:tcPr/>
                </a:tc>
                <a:tc>
                  <a:txBody>
                    <a:bodyPr/>
                    <a:p>
                      <a:pPr algn="ctr">
                        <a:buNone/>
                      </a:pPr>
                      <a:r>
                        <a:rPr lang="en-US" altLang="zh-CN" dirty="0"/>
                        <a:t>96.9</a:t>
                      </a:r>
                      <a:endParaRPr lang="en-US" altLang="zh-CN" dirty="0"/>
                    </a:p>
                  </a:txBody>
                  <a:tcPr/>
                </a:tc>
                <a:tc>
                  <a:txBody>
                    <a:bodyPr/>
                    <a:p>
                      <a:pPr algn="ctr">
                        <a:buNone/>
                      </a:pPr>
                      <a:r>
                        <a:rPr lang="en-US" altLang="zh-CN" dirty="0"/>
                        <a:t>269.5</a:t>
                      </a:r>
                      <a:endParaRPr lang="en-US" altLang="zh-CN" dirty="0"/>
                    </a:p>
                  </a:txBody>
                  <a:tcPr/>
                </a:tc>
                <a:tc>
                  <a:txBody>
                    <a:bodyPr/>
                    <a:p>
                      <a:pPr algn="ctr">
                        <a:buNone/>
                      </a:pPr>
                      <a:r>
                        <a:rPr lang="en-US" altLang="zh-CN" dirty="0"/>
                        <a:t>194.8</a:t>
                      </a:r>
                      <a:endParaRPr lang="en-US" altLang="zh-CN" dirty="0"/>
                    </a:p>
                  </a:txBody>
                  <a:tcPr/>
                </a:tc>
                <a:tc>
                  <a:txBody>
                    <a:bodyPr/>
                    <a:p>
                      <a:pPr algn="ctr">
                        <a:buNone/>
                      </a:pPr>
                      <a:r>
                        <a:rPr lang="en-US" altLang="zh-CN" dirty="0"/>
                        <a:t>58.1</a:t>
                      </a:r>
                      <a:endParaRPr lang="en-US" altLang="zh-CN" dirty="0"/>
                    </a:p>
                  </a:txBody>
                  <a:tcPr/>
                </a:tc>
                <a:tc>
                  <a:txBody>
                    <a:bodyPr/>
                    <a:p>
                      <a:pPr algn="ctr">
                        <a:buNone/>
                      </a:pPr>
                      <a:r>
                        <a:rPr lang="en-US" altLang="zh-CN" dirty="0"/>
                        <a:t>4.9</a:t>
                      </a:r>
                      <a:endParaRPr lang="en-US" altLang="zh-CN" dirty="0"/>
                    </a:p>
                  </a:txBody>
                  <a:tcPr/>
                </a:tc>
                <a:tc>
                  <a:txBody>
                    <a:bodyPr/>
                    <a:p>
                      <a:pPr algn="ctr">
                        <a:buNone/>
                      </a:pPr>
                      <a:r>
                        <a:rPr lang="en-US" altLang="zh-CN" dirty="0"/>
                        <a:t>12.6</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x</a:t>
                      </a:r>
                      <a:r>
                        <a:rPr lang="en-US" altLang="en-US" baseline="-25000" dirty="0"/>
                        <a:t>3</a:t>
                      </a:r>
                      <a:r>
                        <a:rPr lang="en-US" altLang="en-US" dirty="0"/>
                        <a:t> (hour)</a:t>
                      </a:r>
                      <a:endParaRPr lang="en-US" altLang="en-US" dirty="0"/>
                    </a:p>
                  </a:txBody>
                  <a:tcPr/>
                </a:tc>
                <a:tc>
                  <a:txBody>
                    <a:bodyPr/>
                    <a:p>
                      <a:pPr algn="ctr">
                        <a:buNone/>
                      </a:pPr>
                      <a:r>
                        <a:rPr lang="en-US" altLang="zh-CN" dirty="0"/>
                        <a:t>54.5</a:t>
                      </a:r>
                      <a:endParaRPr lang="en-US" altLang="zh-CN" dirty="0"/>
                    </a:p>
                  </a:txBody>
                  <a:tcPr/>
                </a:tc>
                <a:tc>
                  <a:txBody>
                    <a:bodyPr/>
                    <a:p>
                      <a:pPr algn="ctr">
                        <a:buNone/>
                      </a:pPr>
                      <a:r>
                        <a:rPr lang="en-US" altLang="zh-CN" dirty="0"/>
                        <a:t>73.8</a:t>
                      </a:r>
                      <a:endParaRPr lang="en-US" altLang="zh-CN" dirty="0"/>
                    </a:p>
                  </a:txBody>
                  <a:tcPr/>
                </a:tc>
                <a:tc>
                  <a:txBody>
                    <a:bodyPr/>
                    <a:p>
                      <a:pPr algn="ctr">
                        <a:buNone/>
                      </a:pPr>
                      <a:r>
                        <a:rPr lang="en-US" altLang="zh-CN" dirty="0"/>
                        <a:t>84.7</a:t>
                      </a:r>
                      <a:endParaRPr lang="en-US" altLang="zh-CN" dirty="0"/>
                    </a:p>
                  </a:txBody>
                  <a:tcPr/>
                </a:tc>
                <a:tc>
                  <a:txBody>
                    <a:bodyPr/>
                    <a:p>
                      <a:pPr algn="ctr">
                        <a:buNone/>
                      </a:pPr>
                      <a:r>
                        <a:rPr lang="en-US" altLang="zh-CN" dirty="0"/>
                        <a:t>137.0</a:t>
                      </a:r>
                      <a:endParaRPr lang="en-US" altLang="zh-CN" dirty="0"/>
                    </a:p>
                  </a:txBody>
                  <a:tcPr/>
                </a:tc>
                <a:tc>
                  <a:txBody>
                    <a:bodyPr/>
                    <a:p>
                      <a:pPr algn="ctr">
                        <a:buNone/>
                      </a:pPr>
                      <a:r>
                        <a:rPr lang="en-US" altLang="zh-CN" dirty="0"/>
                        <a:t>149.6</a:t>
                      </a:r>
                      <a:endParaRPr lang="en-US" altLang="zh-CN" dirty="0"/>
                    </a:p>
                  </a:txBody>
                  <a:tcPr/>
                </a:tc>
                <a:tc>
                  <a:txBody>
                    <a:bodyPr/>
                    <a:p>
                      <a:pPr algn="ctr">
                        <a:buNone/>
                      </a:pPr>
                      <a:r>
                        <a:rPr lang="en-US" altLang="zh-CN" dirty="0"/>
                        <a:t>109.5</a:t>
                      </a:r>
                      <a:endParaRPr lang="en-US" altLang="zh-CN" dirty="0"/>
                    </a:p>
                  </a:txBody>
                  <a:tcPr/>
                </a:tc>
                <a:tc>
                  <a:txBody>
                    <a:bodyPr/>
                    <a:p>
                      <a:pPr algn="ctr">
                        <a:buNone/>
                      </a:pPr>
                      <a:r>
                        <a:rPr lang="en-US" altLang="zh-CN" dirty="0"/>
                        <a:t>101.6</a:t>
                      </a:r>
                      <a:endParaRPr lang="en-US" altLang="zh-CN" dirty="0"/>
                    </a:p>
                  </a:txBody>
                  <a:tcPr/>
                </a:tc>
                <a:tc>
                  <a:txBody>
                    <a:bodyPr/>
                    <a:p>
                      <a:pPr algn="ctr">
                        <a:buNone/>
                      </a:pPr>
                      <a:r>
                        <a:rPr lang="en-US" altLang="zh-CN" dirty="0"/>
                        <a:t>164.6</a:t>
                      </a:r>
                      <a:endParaRPr lang="en-US" altLang="zh-CN" dirty="0"/>
                    </a:p>
                  </a:txBody>
                  <a:tcPr/>
                </a:tc>
                <a:tc>
                  <a:txBody>
                    <a:bodyPr/>
                    <a:p>
                      <a:pPr algn="ctr">
                        <a:buNone/>
                      </a:pPr>
                      <a:r>
                        <a:rPr lang="en-US" altLang="zh-CN" dirty="0"/>
                        <a:t>81.6</a:t>
                      </a:r>
                      <a:endParaRPr lang="en-US" altLang="zh-CN" dirty="0"/>
                    </a:p>
                  </a:txBody>
                  <a:tcPr/>
                </a:tc>
                <a:tc>
                  <a:txBody>
                    <a:bodyPr/>
                    <a:p>
                      <a:pPr algn="ctr">
                        <a:buNone/>
                      </a:pPr>
                      <a:r>
                        <a:rPr lang="en-US" altLang="zh-CN" dirty="0"/>
                        <a:t>84.0</a:t>
                      </a:r>
                      <a:endParaRPr lang="en-US" altLang="zh-CN" dirty="0"/>
                    </a:p>
                  </a:txBody>
                  <a:tcPr/>
                </a:tc>
                <a:tc>
                  <a:txBody>
                    <a:bodyPr/>
                    <a:p>
                      <a:pPr algn="ctr">
                        <a:buNone/>
                      </a:pPr>
                      <a:r>
                        <a:rPr lang="en-US" altLang="zh-CN" dirty="0"/>
                        <a:t>79.3</a:t>
                      </a:r>
                      <a:endParaRPr lang="en-US" altLang="zh-CN" dirty="0"/>
                    </a:p>
                  </a:txBody>
                  <a:tcPr/>
                </a:tc>
                <a:tc>
                  <a:txBody>
                    <a:bodyPr/>
                    <a:p>
                      <a:pPr algn="ctr">
                        <a:buNone/>
                      </a:pPr>
                      <a:r>
                        <a:rPr lang="en-US" altLang="zh-CN" dirty="0"/>
                        <a:t>66.5</a:t>
                      </a:r>
                      <a:endParaRPr lang="en-US" altLang="zh-CN" dirty="0"/>
                    </a:p>
                  </a:txBody>
                  <a:tcPr/>
                </a:tc>
              </a:tr>
              <a:tr h="417195">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t>x</a:t>
                      </a:r>
                      <a:r>
                        <a:rPr lang="en-US" altLang="en-US" baseline="-25000" dirty="0"/>
                        <a:t>4</a:t>
                      </a:r>
                      <a:r>
                        <a:rPr lang="en-US" altLang="en-US" dirty="0"/>
                        <a:t> (%)</a:t>
                      </a:r>
                      <a:endParaRPr lang="en-US" altLang="en-US" dirty="0"/>
                    </a:p>
                  </a:txBody>
                  <a:tcPr/>
                </a:tc>
                <a:tc>
                  <a:txBody>
                    <a:bodyPr/>
                    <a:p>
                      <a:pPr algn="ctr">
                        <a:buNone/>
                      </a:pPr>
                      <a:r>
                        <a:rPr lang="en-US" altLang="zh-CN" dirty="0"/>
                        <a:t>81</a:t>
                      </a:r>
                      <a:endParaRPr lang="en-US" altLang="zh-CN" dirty="0"/>
                    </a:p>
                  </a:txBody>
                  <a:tcPr/>
                </a:tc>
                <a:tc>
                  <a:txBody>
                    <a:bodyPr/>
                    <a:p>
                      <a:pPr algn="ctr">
                        <a:buNone/>
                      </a:pPr>
                      <a:r>
                        <a:rPr lang="en-US" altLang="zh-CN" dirty="0"/>
                        <a:t>79</a:t>
                      </a:r>
                      <a:endParaRPr lang="en-US" altLang="zh-CN" dirty="0"/>
                    </a:p>
                  </a:txBody>
                  <a:tcPr/>
                </a:tc>
                <a:tc>
                  <a:txBody>
                    <a:bodyPr/>
                    <a:p>
                      <a:pPr algn="ctr">
                        <a:buNone/>
                      </a:pPr>
                      <a:r>
                        <a:rPr lang="en-US" altLang="zh-CN" dirty="0"/>
                        <a:t>75</a:t>
                      </a:r>
                      <a:endParaRPr lang="en-US" altLang="zh-CN" dirty="0"/>
                    </a:p>
                  </a:txBody>
                  <a:tcPr/>
                </a:tc>
                <a:tc>
                  <a:txBody>
                    <a:bodyPr/>
                    <a:p>
                      <a:pPr algn="ctr">
                        <a:buNone/>
                      </a:pPr>
                      <a:r>
                        <a:rPr lang="en-US" altLang="zh-CN" dirty="0"/>
                        <a:t>75</a:t>
                      </a:r>
                      <a:endParaRPr lang="en-US" altLang="zh-CN" dirty="0"/>
                    </a:p>
                  </a:txBody>
                  <a:tcPr/>
                </a:tc>
                <a:tc>
                  <a:txBody>
                    <a:bodyPr/>
                    <a:p>
                      <a:pPr algn="ctr">
                        <a:buNone/>
                      </a:pPr>
                      <a:r>
                        <a:rPr lang="en-US" altLang="zh-CN" dirty="0"/>
                        <a:t>77</a:t>
                      </a:r>
                      <a:endParaRPr lang="en-US" altLang="zh-CN" dirty="0"/>
                    </a:p>
                  </a:txBody>
                  <a:tcPr/>
                </a:tc>
                <a:tc>
                  <a:txBody>
                    <a:bodyPr/>
                    <a:p>
                      <a:pPr algn="ctr">
                        <a:buNone/>
                      </a:pPr>
                      <a:r>
                        <a:rPr lang="en-US" altLang="zh-CN" dirty="0"/>
                        <a:t>79</a:t>
                      </a:r>
                      <a:endParaRPr lang="en-US" altLang="zh-CN" dirty="0"/>
                    </a:p>
                  </a:txBody>
                  <a:tcPr/>
                </a:tc>
                <a:tc>
                  <a:txBody>
                    <a:bodyPr/>
                    <a:p>
                      <a:pPr algn="ctr">
                        <a:buNone/>
                      </a:pPr>
                      <a:r>
                        <a:rPr lang="en-US" altLang="zh-CN" dirty="0"/>
                        <a:t>83</a:t>
                      </a:r>
                      <a:endParaRPr lang="en-US" altLang="zh-CN" dirty="0"/>
                    </a:p>
                  </a:txBody>
                  <a:tcPr/>
                </a:tc>
                <a:tc>
                  <a:txBody>
                    <a:bodyPr/>
                    <a:p>
                      <a:pPr algn="ctr">
                        <a:buNone/>
                      </a:pPr>
                      <a:r>
                        <a:rPr lang="en-US" altLang="zh-CN" dirty="0"/>
                        <a:t>86</a:t>
                      </a:r>
                      <a:endParaRPr lang="en-US" altLang="zh-CN" dirty="0"/>
                    </a:p>
                  </a:txBody>
                  <a:tcPr/>
                </a:tc>
                <a:tc>
                  <a:txBody>
                    <a:bodyPr/>
                    <a:p>
                      <a:pPr algn="ctr">
                        <a:buNone/>
                      </a:pPr>
                      <a:r>
                        <a:rPr lang="en-US" altLang="zh-CN" dirty="0"/>
                        <a:t>83</a:t>
                      </a:r>
                      <a:endParaRPr lang="en-US" altLang="zh-CN" dirty="0"/>
                    </a:p>
                  </a:txBody>
                  <a:tcPr/>
                </a:tc>
                <a:tc>
                  <a:txBody>
                    <a:bodyPr/>
                    <a:p>
                      <a:pPr algn="ctr">
                        <a:buNone/>
                      </a:pPr>
                      <a:r>
                        <a:rPr lang="en-US" altLang="zh-CN" dirty="0"/>
                        <a:t>82</a:t>
                      </a:r>
                      <a:endParaRPr lang="en-US" altLang="zh-CN" dirty="0"/>
                    </a:p>
                  </a:txBody>
                  <a:tcPr/>
                </a:tc>
                <a:tc>
                  <a:txBody>
                    <a:bodyPr/>
                    <a:p>
                      <a:pPr algn="ctr">
                        <a:buNone/>
                      </a:pPr>
                      <a:r>
                        <a:rPr lang="en-US" altLang="zh-CN" dirty="0"/>
                        <a:t>81</a:t>
                      </a:r>
                      <a:endParaRPr lang="en-US" altLang="zh-CN" dirty="0"/>
                    </a:p>
                  </a:txBody>
                  <a:tcPr/>
                </a:tc>
                <a:tc>
                  <a:txBody>
                    <a:bodyPr/>
                    <a:p>
                      <a:pPr algn="ctr">
                        <a:buNone/>
                      </a:pPr>
                      <a:r>
                        <a:rPr lang="en-US" altLang="zh-CN" dirty="0"/>
                        <a:t>82</a:t>
                      </a:r>
                      <a:endParaRPr lang="en-US" altLang="zh-CN" dirty="0"/>
                    </a:p>
                  </a:txBody>
                  <a:tcPr/>
                </a:tc>
              </a:tr>
            </a:tbl>
          </a:graphicData>
        </a:graphic>
      </p:graphicFrame>
      <p:sp>
        <p:nvSpPr>
          <p:cNvPr id="3" name="文本框 2"/>
          <p:cNvSpPr txBox="1"/>
          <p:nvPr/>
        </p:nvSpPr>
        <p:spPr>
          <a:xfrm>
            <a:off x="783590" y="2057400"/>
            <a:ext cx="7866380" cy="1337945"/>
          </a:xfrm>
          <a:prstGeom prst="rect">
            <a:avLst/>
          </a:prstGeom>
          <a:noFill/>
        </p:spPr>
        <p:txBody>
          <a:bodyPr wrap="square" rtlCol="0">
            <a:spAutoFit/>
          </a:bodyPr>
          <a:p>
            <a:pPr>
              <a:lnSpc>
                <a:spcPct val="150000"/>
              </a:lnSpc>
              <a:buFont typeface="Wingdings" panose="05000000000000000000" charset="0"/>
            </a:pPr>
            <a:r>
              <a:rPr lang="zh-CN" sz="1800" dirty="0"/>
              <a:t>下表为一年内植物逐月生长量</a:t>
            </a:r>
            <a:r>
              <a:rPr lang="en-US" altLang="zh-CN" sz="1800" dirty="0"/>
              <a:t>(x</a:t>
            </a:r>
            <a:r>
              <a:rPr lang="en-US" altLang="zh-CN" sz="1800" baseline="-25000" dirty="0"/>
              <a:t>0</a:t>
            </a:r>
            <a:r>
              <a:rPr lang="en-US" altLang="zh-CN" sz="1800" dirty="0"/>
              <a:t>)</a:t>
            </a:r>
            <a:r>
              <a:rPr lang="zh-CN" altLang="en-US" sz="1800" dirty="0"/>
              <a:t>、月平均气温</a:t>
            </a:r>
            <a:r>
              <a:rPr lang="en-US" altLang="zh-CN" sz="1800" dirty="0"/>
              <a:t>(x</a:t>
            </a:r>
            <a:r>
              <a:rPr lang="en-US" altLang="zh-CN" sz="1800" baseline="-25000" dirty="0"/>
              <a:t>1</a:t>
            </a:r>
            <a:r>
              <a:rPr lang="en-US" altLang="zh-CN" sz="1800" dirty="0"/>
              <a:t>)</a:t>
            </a:r>
            <a:r>
              <a:rPr lang="zh-CN" altLang="en-US" sz="1800" dirty="0"/>
              <a:t>、月降水量</a:t>
            </a:r>
            <a:r>
              <a:rPr lang="en-US" altLang="zh-CN" sz="1800" dirty="0"/>
              <a:t>(x</a:t>
            </a:r>
            <a:r>
              <a:rPr lang="en-US" altLang="zh-CN" sz="1800" baseline="-25000" dirty="0"/>
              <a:t>2</a:t>
            </a:r>
            <a:r>
              <a:rPr lang="en-US" altLang="zh-CN" sz="1800" dirty="0"/>
              <a:t>)</a:t>
            </a:r>
            <a:r>
              <a:rPr lang="zh-CN" altLang="en-US" sz="1800" dirty="0"/>
              <a:t>、月日照时数</a:t>
            </a:r>
            <a:r>
              <a:rPr lang="en-US" altLang="zh-CN" sz="1800" dirty="0"/>
              <a:t>(x</a:t>
            </a:r>
            <a:r>
              <a:rPr lang="en-US" altLang="zh-CN" sz="1800" baseline="-25000" dirty="0"/>
              <a:t>3</a:t>
            </a:r>
            <a:r>
              <a:rPr lang="en-US" altLang="zh-CN" sz="1800" dirty="0"/>
              <a:t>)</a:t>
            </a:r>
            <a:r>
              <a:rPr lang="zh-CN" altLang="en-US" sz="1800" dirty="0"/>
              <a:t>和月平均相对湿度</a:t>
            </a:r>
            <a:r>
              <a:rPr lang="en-US" altLang="zh-CN" sz="1800" dirty="0"/>
              <a:t>(x</a:t>
            </a:r>
            <a:r>
              <a:rPr lang="en-US" altLang="zh-CN" sz="1800" baseline="-25000" dirty="0"/>
              <a:t>4</a:t>
            </a:r>
            <a:r>
              <a:rPr lang="en-US" altLang="zh-CN" sz="1800" dirty="0"/>
              <a:t>)</a:t>
            </a:r>
            <a:r>
              <a:rPr lang="zh-CN" altLang="en-US" sz="1800" dirty="0"/>
              <a:t>的原始数据。试排出影响植物生长的关联序，并找出主要的影响因子。</a:t>
            </a:r>
            <a:endParaRPr lang="zh-CN" altLang="en-US" sz="1800" dirty="0"/>
          </a:p>
        </p:txBody>
      </p:sp>
    </p:spTree>
    <p:custDataLst>
      <p:tags r:id="rId3"/>
    </p:custData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649033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2.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灰色关联</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分析法</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简介</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838200" y="1600200"/>
            <a:ext cx="7268210" cy="3784600"/>
          </a:xfrm>
          <a:prstGeom prst="rect">
            <a:avLst/>
          </a:prstGeom>
          <a:noFill/>
        </p:spPr>
        <p:txBody>
          <a:bodyPr wrap="square" rtlCol="0">
            <a:spAutoFit/>
          </a:bodyPr>
          <a:p>
            <a:pPr marL="342900" indent="-342900">
              <a:lnSpc>
                <a:spcPct val="200000"/>
              </a:lnSpc>
              <a:buFont typeface="Wingdings" panose="05000000000000000000" charset="0"/>
              <a:buChar char="Ø"/>
            </a:pPr>
            <a:r>
              <a:rPr lang="zh-CN" sz="2400" dirty="0"/>
              <a:t>白色信息</a:t>
            </a:r>
            <a:r>
              <a:rPr lang="zh-CN" sz="2400" dirty="0"/>
              <a:t>：已知信息。</a:t>
            </a:r>
            <a:endParaRPr lang="zh-CN" sz="2400" dirty="0"/>
          </a:p>
          <a:p>
            <a:pPr marL="342900" indent="-342900">
              <a:lnSpc>
                <a:spcPct val="200000"/>
              </a:lnSpc>
              <a:buFont typeface="Wingdings" panose="05000000000000000000" charset="0"/>
              <a:buChar char="Ø"/>
            </a:pPr>
            <a:r>
              <a:rPr lang="zh-CN" sz="2400" dirty="0"/>
              <a:t>黑色信息：未知或非确定的信息。</a:t>
            </a:r>
            <a:endParaRPr lang="zh-CN" altLang="en-US" sz="2400" dirty="0"/>
          </a:p>
          <a:p>
            <a:pPr marL="342900" indent="-342900">
              <a:lnSpc>
                <a:spcPct val="150000"/>
              </a:lnSpc>
              <a:buFont typeface="Wingdings" panose="05000000000000000000" charset="0"/>
              <a:buChar char="Ø"/>
            </a:pPr>
            <a:r>
              <a:rPr lang="zh-CN" altLang="en-US" sz="2400" b="1" dirty="0">
                <a:solidFill>
                  <a:srgbClr val="FF0000"/>
                </a:solidFill>
              </a:rPr>
              <a:t>灰色系统：</a:t>
            </a:r>
            <a:r>
              <a:rPr lang="zh-CN" sz="2400" dirty="0"/>
              <a:t>既含有已知信息，又含有未知信息和非确定信息的系统。</a:t>
            </a:r>
            <a:endParaRPr lang="zh-CN" altLang="en-US" sz="2400" b="1" dirty="0">
              <a:solidFill>
                <a:srgbClr val="FF0000"/>
              </a:solidFill>
            </a:endParaRPr>
          </a:p>
          <a:p>
            <a:pPr marL="342900" indent="-342900">
              <a:lnSpc>
                <a:spcPct val="150000"/>
              </a:lnSpc>
              <a:buFont typeface="Wingdings" panose="05000000000000000000" charset="0"/>
              <a:buChar char="Ø"/>
            </a:pPr>
            <a:r>
              <a:rPr lang="zh-CN" altLang="en-US" sz="2400" b="1" dirty="0">
                <a:solidFill>
                  <a:srgbClr val="FF0000"/>
                </a:solidFill>
              </a:rPr>
              <a:t>灰色关联</a:t>
            </a:r>
            <a:r>
              <a:rPr lang="zh-CN" altLang="en-US" sz="2400" b="1" dirty="0">
                <a:solidFill>
                  <a:srgbClr val="FF0000"/>
                </a:solidFill>
              </a:rPr>
              <a:t>分析法：</a:t>
            </a:r>
            <a:r>
              <a:rPr lang="zh-CN" sz="2400" dirty="0">
                <a:solidFill>
                  <a:schemeClr val="tx1"/>
                </a:solidFill>
              </a:rPr>
              <a:t>是采用对反应各因素变化特性的数据序列所进行的集合比较的一种方法。</a:t>
            </a:r>
            <a:endParaRPr lang="zh-CN" altLang="en-US" sz="2400" b="1" dirty="0">
              <a:solidFill>
                <a:schemeClr val="tx1"/>
              </a:solidFill>
            </a:endParaRPr>
          </a:p>
        </p:txBody>
      </p:sp>
    </p:spTree>
    <p:custDataLst>
      <p:tags r:id="rId2"/>
    </p:custData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54367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3.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灰色关联</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分析法</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基本思路</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1067435" y="1905000"/>
            <a:ext cx="7634605" cy="3046095"/>
          </a:xfrm>
          <a:prstGeom prst="rect">
            <a:avLst/>
          </a:prstGeom>
          <a:noFill/>
        </p:spPr>
        <p:txBody>
          <a:bodyPr wrap="square" rtlCol="0">
            <a:spAutoFit/>
          </a:bodyPr>
          <a:p>
            <a:pPr marL="342900" indent="-342900">
              <a:lnSpc>
                <a:spcPct val="200000"/>
              </a:lnSpc>
              <a:buFont typeface="Wingdings" panose="05000000000000000000" charset="0"/>
              <a:buChar char="Ø"/>
            </a:pPr>
            <a:r>
              <a:rPr lang="zh-CN" altLang="en-US" sz="2400" dirty="0"/>
              <a:t>选择参考数列</a:t>
            </a:r>
            <a:endParaRPr lang="zh-CN" altLang="en-US" sz="2400" dirty="0"/>
          </a:p>
          <a:p>
            <a:pPr marL="342900" indent="-342900">
              <a:lnSpc>
                <a:spcPct val="200000"/>
              </a:lnSpc>
              <a:buFont typeface="Wingdings" panose="05000000000000000000" charset="0"/>
              <a:buChar char="Ø"/>
            </a:pPr>
            <a:r>
              <a:rPr lang="zh-CN" altLang="en-US" sz="2400" dirty="0"/>
              <a:t>数据无量纲化处理</a:t>
            </a:r>
            <a:endParaRPr lang="zh-CN" altLang="en-US" sz="2400" dirty="0"/>
          </a:p>
          <a:p>
            <a:pPr marL="342900" indent="-342900">
              <a:lnSpc>
                <a:spcPct val="200000"/>
              </a:lnSpc>
              <a:buFont typeface="Wingdings" panose="05000000000000000000" charset="0"/>
              <a:buChar char="Ø"/>
            </a:pPr>
            <a:r>
              <a:rPr lang="zh-CN" altLang="en-US" sz="2400" dirty="0"/>
              <a:t>数据关联系数计算</a:t>
            </a:r>
            <a:endParaRPr lang="zh-CN" altLang="en-US" sz="2400" dirty="0"/>
          </a:p>
          <a:p>
            <a:pPr marL="342900" indent="-342900">
              <a:lnSpc>
                <a:spcPct val="200000"/>
              </a:lnSpc>
              <a:buFont typeface="Wingdings" panose="05000000000000000000" charset="0"/>
              <a:buChar char="Ø"/>
            </a:pPr>
            <a:r>
              <a:rPr lang="zh-CN" altLang="en-US" sz="2400" dirty="0"/>
              <a:t>数据关联度计算</a:t>
            </a:r>
            <a:endParaRPr lang="zh-CN" altLang="en-US" sz="2400" dirty="0"/>
          </a:p>
        </p:txBody>
      </p:sp>
    </p:spTree>
    <p:custDataLst>
      <p:tags r:id="rId2"/>
    </p:custData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14045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灰色关联</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21460"/>
            <a:ext cx="7908925" cy="1014730"/>
          </a:xfrm>
          <a:prstGeom prst="rect">
            <a:avLst/>
          </a:prstGeom>
          <a:noFill/>
        </p:spPr>
        <p:txBody>
          <a:bodyPr wrap="square" rtlCol="0">
            <a:spAutoFit/>
          </a:bodyPr>
          <a:p>
            <a:pPr>
              <a:lnSpc>
                <a:spcPct val="150000"/>
              </a:lnSpc>
            </a:pPr>
            <a:r>
              <a:rPr lang="en-US" altLang="zh-CN" sz="2000" b="1" dirty="0"/>
              <a:t>4.1 </a:t>
            </a:r>
            <a:r>
              <a:rPr lang="zh-CN" altLang="en-US" sz="2000" b="1" dirty="0"/>
              <a:t>指定参考</a:t>
            </a:r>
            <a:r>
              <a:rPr lang="zh-CN" altLang="en-US" sz="2000" b="1" dirty="0"/>
              <a:t>数列</a:t>
            </a:r>
            <a:endParaRPr lang="zh-CN" altLang="en-US" sz="2000" b="1" dirty="0"/>
          </a:p>
          <a:p>
            <a:pPr indent="457200">
              <a:lnSpc>
                <a:spcPct val="150000"/>
              </a:lnSpc>
            </a:pPr>
            <a:r>
              <a:rPr lang="zh-CN" altLang="en-US" sz="2000" dirty="0"/>
              <a:t>选择需判断关联度的各个变量中的一个为参考</a:t>
            </a:r>
            <a:r>
              <a:rPr lang="zh-CN" altLang="en-US" sz="2000" dirty="0"/>
              <a:t>数列。</a:t>
            </a:r>
            <a:endParaRPr lang="zh-CN" altLang="en-US" sz="2000" dirty="0"/>
          </a:p>
        </p:txBody>
      </p:sp>
      <p:sp>
        <p:nvSpPr>
          <p:cNvPr id="22" name="文本框 21"/>
          <p:cNvSpPr txBox="1"/>
          <p:nvPr/>
        </p:nvSpPr>
        <p:spPr>
          <a:xfrm>
            <a:off x="762000" y="2592705"/>
            <a:ext cx="7908925" cy="3784600"/>
          </a:xfrm>
          <a:prstGeom prst="rect">
            <a:avLst/>
          </a:prstGeom>
          <a:noFill/>
        </p:spPr>
        <p:txBody>
          <a:bodyPr wrap="square" rtlCol="0">
            <a:spAutoFit/>
          </a:bodyPr>
          <a:p>
            <a:pPr>
              <a:lnSpc>
                <a:spcPct val="150000"/>
              </a:lnSpc>
            </a:pPr>
            <a:r>
              <a:rPr lang="en-US" altLang="zh-CN" sz="2000" b="1" dirty="0"/>
              <a:t>4.2 </a:t>
            </a:r>
            <a:r>
              <a:rPr lang="zh-CN" altLang="en-US" sz="2000" b="1" dirty="0"/>
              <a:t>计算</a:t>
            </a:r>
            <a:r>
              <a:rPr lang="zh-CN" altLang="en-US" sz="2000" b="1" dirty="0"/>
              <a:t>关联系数</a:t>
            </a:r>
            <a:endParaRPr lang="zh-CN" altLang="en-US" sz="2000" b="1" dirty="0"/>
          </a:p>
          <a:p>
            <a:pPr indent="457200">
              <a:lnSpc>
                <a:spcPct val="150000"/>
              </a:lnSpc>
            </a:pPr>
            <a:r>
              <a:rPr lang="zh-CN" altLang="en-US" sz="2000" dirty="0"/>
              <a:t>对于一个参考数据列</a:t>
            </a:r>
            <a:r>
              <a:rPr lang="en-US" altLang="zh-CN" sz="2000" dirty="0"/>
              <a:t>x</a:t>
            </a:r>
            <a:r>
              <a:rPr lang="en-US" altLang="zh-CN" sz="2000" baseline="-25000" dirty="0"/>
              <a:t>0</a:t>
            </a:r>
            <a:r>
              <a:rPr lang="zh-CN" altLang="en-US" sz="2000" dirty="0"/>
              <a:t>，又几个比较数列</a:t>
            </a:r>
            <a:r>
              <a:rPr lang="en-US" altLang="zh-CN" sz="2000" dirty="0"/>
              <a:t>x</a:t>
            </a:r>
            <a:r>
              <a:rPr lang="en-US" altLang="zh-CN" sz="2000" baseline="-25000" dirty="0"/>
              <a:t>1</a:t>
            </a:r>
            <a:r>
              <a:rPr lang="en-US" altLang="zh-CN" sz="2000" dirty="0"/>
              <a:t>,x</a:t>
            </a:r>
            <a:r>
              <a:rPr lang="en-US" altLang="zh-CN" sz="2000" baseline="-25000" dirty="0"/>
              <a:t>2</a:t>
            </a:r>
            <a:r>
              <a:rPr lang="en-US" altLang="zh-CN" sz="2000" dirty="0"/>
              <a:t>,...,x</a:t>
            </a:r>
            <a:r>
              <a:rPr lang="en-US" altLang="zh-CN" sz="2000" baseline="-25000" dirty="0"/>
              <a:t>m</a:t>
            </a:r>
            <a:r>
              <a:rPr lang="zh-CN" altLang="en-US" sz="2000" dirty="0"/>
              <a:t>的情况，可以用下述关系表示各比较曲线与参考曲线在各点（时刻）的</a:t>
            </a:r>
            <a:r>
              <a:rPr lang="zh-CN" altLang="en-US" sz="2000" dirty="0"/>
              <a:t>差。</a:t>
            </a:r>
            <a:endParaRPr lang="zh-CN" altLang="en-US" sz="2000"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r>
              <a:rPr lang="zh-CN" altLang="en-US" sz="2000" dirty="0"/>
              <a:t>式中，</a:t>
            </a:r>
            <a:r>
              <a:rPr lang="en-US" altLang="zh-CN" sz="2000" dirty="0"/>
              <a:t>     </a:t>
            </a:r>
            <a:r>
              <a:rPr lang="zh-CN" altLang="en-US" sz="2000" dirty="0"/>
              <a:t>是第</a:t>
            </a:r>
            <a:r>
              <a:rPr lang="en-US" altLang="zh-CN" sz="2000" dirty="0"/>
              <a:t>k</a:t>
            </a:r>
            <a:r>
              <a:rPr lang="zh-CN" altLang="en-US" sz="2000" dirty="0"/>
              <a:t>个时刻比较曲线</a:t>
            </a:r>
            <a:r>
              <a:rPr lang="en-US" altLang="zh-CN" sz="2000" dirty="0"/>
              <a:t>x</a:t>
            </a:r>
            <a:r>
              <a:rPr lang="en-US" altLang="zh-CN" sz="2000" baseline="-25000" dirty="0"/>
              <a:t>i</a:t>
            </a:r>
            <a:r>
              <a:rPr lang="zh-CN" altLang="en-US" sz="2000" dirty="0"/>
              <a:t>与参考曲线</a:t>
            </a:r>
            <a:r>
              <a:rPr lang="en-US" altLang="zh-CN" sz="2000" dirty="0"/>
              <a:t>x</a:t>
            </a:r>
            <a:r>
              <a:rPr lang="en-US" altLang="zh-CN" sz="2000" baseline="-25000" dirty="0"/>
              <a:t>0</a:t>
            </a:r>
            <a:r>
              <a:rPr lang="zh-CN" altLang="en-US" sz="2000" dirty="0"/>
              <a:t>的相对差值，它称为</a:t>
            </a:r>
            <a:r>
              <a:rPr lang="en-US" altLang="zh-CN" sz="2000" dirty="0"/>
              <a:t>x</a:t>
            </a:r>
            <a:r>
              <a:rPr lang="en-US" altLang="zh-CN" sz="2000" baseline="-25000" dirty="0"/>
              <a:t>i</a:t>
            </a:r>
            <a:r>
              <a:rPr lang="zh-CN" altLang="en-US" sz="2000" dirty="0"/>
              <a:t>对</a:t>
            </a:r>
            <a:r>
              <a:rPr lang="en-US" altLang="zh-CN" sz="2000" dirty="0"/>
              <a:t>x</a:t>
            </a:r>
            <a:r>
              <a:rPr lang="en-US" altLang="zh-CN" sz="2000" baseline="-25000" dirty="0"/>
              <a:t>0</a:t>
            </a:r>
            <a:r>
              <a:rPr lang="zh-CN" altLang="en-US" sz="2000" dirty="0"/>
              <a:t>在</a:t>
            </a:r>
            <a:r>
              <a:rPr lang="en-US" altLang="zh-CN" sz="2000" dirty="0"/>
              <a:t>k</a:t>
            </a:r>
            <a:r>
              <a:rPr lang="zh-CN" altLang="en-US" sz="2000" dirty="0"/>
              <a:t>时刻的关联系数。其中，</a:t>
            </a:r>
            <a:r>
              <a:rPr lang="en-US" altLang="zh-CN" sz="2000" dirty="0"/>
              <a:t>0.5</a:t>
            </a:r>
            <a:r>
              <a:rPr lang="zh-CN" altLang="en-US" sz="2000" dirty="0"/>
              <a:t>是分辨系数，记为</a:t>
            </a:r>
            <a:r>
              <a:rPr lang="en-US" altLang="zh-CN" sz="2000" dirty="0"/>
              <a:t>   </a:t>
            </a:r>
            <a:r>
              <a:rPr lang="zh-CN" altLang="en-US" sz="2000" dirty="0"/>
              <a:t>，一般在</a:t>
            </a:r>
            <a:r>
              <a:rPr lang="en-US" altLang="zh-CN" sz="2000" dirty="0"/>
              <a:t>0</a:t>
            </a:r>
            <a:r>
              <a:rPr lang="zh-CN" altLang="en-US" sz="2000" dirty="0"/>
              <a:t>与</a:t>
            </a:r>
            <a:r>
              <a:rPr lang="en-US" altLang="zh-CN" sz="2000" dirty="0"/>
              <a:t>1</a:t>
            </a:r>
            <a:r>
              <a:rPr lang="zh-CN" altLang="en-US" sz="2000" dirty="0"/>
              <a:t>之间</a:t>
            </a:r>
            <a:r>
              <a:rPr lang="zh-CN" altLang="en-US" sz="2000" dirty="0"/>
              <a:t>选取。</a:t>
            </a:r>
            <a:endParaRPr lang="zh-CN" altLang="en-US" sz="2000" dirty="0"/>
          </a:p>
        </p:txBody>
      </p:sp>
      <p:pic>
        <p:nvPicPr>
          <p:cNvPr id="3" name="图片 2"/>
          <p:cNvPicPr>
            <a:picLocks noChangeAspect="1"/>
          </p:cNvPicPr>
          <p:nvPr/>
        </p:nvPicPr>
        <p:blipFill>
          <a:blip r:embed="rId2"/>
          <a:stretch>
            <a:fillRect/>
          </a:stretch>
        </p:blipFill>
        <p:spPr>
          <a:xfrm>
            <a:off x="2441575" y="4038600"/>
            <a:ext cx="4550410" cy="925830"/>
          </a:xfrm>
          <a:prstGeom prst="rect">
            <a:avLst/>
          </a:prstGeom>
        </p:spPr>
      </p:pic>
      <p:pic>
        <p:nvPicPr>
          <p:cNvPr id="7" name="图片 6"/>
          <p:cNvPicPr>
            <a:picLocks noChangeAspect="1"/>
          </p:cNvPicPr>
          <p:nvPr/>
        </p:nvPicPr>
        <p:blipFill>
          <a:blip r:embed="rId3"/>
          <a:stretch>
            <a:fillRect/>
          </a:stretch>
        </p:blipFill>
        <p:spPr>
          <a:xfrm>
            <a:off x="1969135" y="5029200"/>
            <a:ext cx="472440" cy="320040"/>
          </a:xfrm>
          <a:prstGeom prst="rect">
            <a:avLst/>
          </a:prstGeom>
        </p:spPr>
      </p:pic>
      <p:pic>
        <p:nvPicPr>
          <p:cNvPr id="8" name="图片 7"/>
          <p:cNvPicPr>
            <a:picLocks noChangeAspect="1"/>
          </p:cNvPicPr>
          <p:nvPr/>
        </p:nvPicPr>
        <p:blipFill>
          <a:blip r:embed="rId4"/>
          <a:stretch>
            <a:fillRect/>
          </a:stretch>
        </p:blipFill>
        <p:spPr>
          <a:xfrm>
            <a:off x="7315200" y="5486400"/>
            <a:ext cx="205740" cy="381000"/>
          </a:xfrm>
          <a:prstGeom prst="rect">
            <a:avLst/>
          </a:prstGeom>
        </p:spPr>
      </p:pic>
    </p:spTree>
    <p:custDataLst>
      <p:tags r:id="rId5"/>
    </p:custData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15124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灰色关联</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2" name="文本框 21"/>
          <p:cNvSpPr txBox="1"/>
          <p:nvPr/>
        </p:nvSpPr>
        <p:spPr>
          <a:xfrm>
            <a:off x="762000" y="1542415"/>
            <a:ext cx="7908925" cy="3784600"/>
          </a:xfrm>
          <a:prstGeom prst="rect">
            <a:avLst/>
          </a:prstGeom>
          <a:noFill/>
        </p:spPr>
        <p:txBody>
          <a:bodyPr wrap="square" rtlCol="0">
            <a:spAutoFit/>
          </a:bodyPr>
          <a:p>
            <a:pPr>
              <a:lnSpc>
                <a:spcPct val="150000"/>
              </a:lnSpc>
            </a:pPr>
            <a:r>
              <a:rPr lang="en-US" altLang="zh-CN" sz="2000" b="1" dirty="0"/>
              <a:t>4.2 </a:t>
            </a:r>
            <a:r>
              <a:rPr lang="zh-CN" altLang="en-US" sz="2000" b="1" dirty="0"/>
              <a:t>计算关联系数</a:t>
            </a:r>
            <a:endParaRPr lang="zh-CN" altLang="en-US" sz="2000" b="1" dirty="0"/>
          </a:p>
          <a:p>
            <a:pPr indent="457200">
              <a:lnSpc>
                <a:spcPct val="150000"/>
              </a:lnSpc>
            </a:pPr>
            <a:r>
              <a:rPr lang="zh-CN" altLang="en-US" sz="2000" dirty="0"/>
              <a:t>其中，</a:t>
            </a:r>
            <a:endParaRPr lang="zh-CN" altLang="en-US" sz="2000"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r>
              <a:rPr lang="zh-CN" altLang="en-US" sz="2000" dirty="0"/>
              <a:t>其中，需注意的是要先将各个序列作均值化处理，即</a:t>
            </a:r>
            <a:endParaRPr lang="zh-CN" altLang="en-US" sz="2000" dirty="0"/>
          </a:p>
          <a:p>
            <a:pPr indent="457200">
              <a:lnSpc>
                <a:spcPct val="150000"/>
              </a:lnSpc>
            </a:pPr>
            <a:endParaRPr lang="zh-CN" altLang="en-US" sz="2000" dirty="0"/>
          </a:p>
        </p:txBody>
      </p:sp>
      <p:pic>
        <p:nvPicPr>
          <p:cNvPr id="9" name="图片 8"/>
          <p:cNvPicPr>
            <a:picLocks noChangeAspect="1"/>
          </p:cNvPicPr>
          <p:nvPr/>
        </p:nvPicPr>
        <p:blipFill>
          <a:blip r:embed="rId2"/>
          <a:stretch>
            <a:fillRect/>
          </a:stretch>
        </p:blipFill>
        <p:spPr>
          <a:xfrm>
            <a:off x="2023110" y="2667000"/>
            <a:ext cx="5097780" cy="752475"/>
          </a:xfrm>
          <a:prstGeom prst="rect">
            <a:avLst/>
          </a:prstGeom>
        </p:spPr>
      </p:pic>
      <p:pic>
        <p:nvPicPr>
          <p:cNvPr id="10" name="图片 9"/>
          <p:cNvPicPr>
            <a:picLocks noChangeAspect="1"/>
          </p:cNvPicPr>
          <p:nvPr/>
        </p:nvPicPr>
        <p:blipFill>
          <a:blip r:embed="rId3"/>
          <a:stretch>
            <a:fillRect/>
          </a:stretch>
        </p:blipFill>
        <p:spPr>
          <a:xfrm>
            <a:off x="2069465" y="3581400"/>
            <a:ext cx="5005705" cy="646430"/>
          </a:xfrm>
          <a:prstGeom prst="rect">
            <a:avLst/>
          </a:prstGeom>
        </p:spPr>
      </p:pic>
      <p:pic>
        <p:nvPicPr>
          <p:cNvPr id="101" name="图片 100"/>
          <p:cNvPicPr/>
          <p:nvPr/>
        </p:nvPicPr>
        <p:blipFill>
          <a:blip r:embed="rId4"/>
          <a:stretch>
            <a:fillRect/>
          </a:stretch>
        </p:blipFill>
        <p:spPr>
          <a:xfrm>
            <a:off x="3114675" y="4800283"/>
            <a:ext cx="2914650" cy="619125"/>
          </a:xfrm>
          <a:prstGeom prst="rect">
            <a:avLst/>
          </a:prstGeom>
          <a:noFill/>
          <a:ln w="9525">
            <a:noFill/>
          </a:ln>
        </p:spPr>
      </p:pic>
    </p:spTree>
    <p:custDataLst>
      <p:tags r:id="rId5"/>
    </p:custData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0745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灰色关联</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2" name="文本框 21"/>
          <p:cNvSpPr txBox="1"/>
          <p:nvPr/>
        </p:nvSpPr>
        <p:spPr>
          <a:xfrm>
            <a:off x="762635" y="1524000"/>
            <a:ext cx="7908925" cy="3322955"/>
          </a:xfrm>
          <a:prstGeom prst="rect">
            <a:avLst/>
          </a:prstGeom>
          <a:noFill/>
        </p:spPr>
        <p:txBody>
          <a:bodyPr wrap="square" rtlCol="0">
            <a:spAutoFit/>
          </a:bodyPr>
          <a:p>
            <a:pPr>
              <a:lnSpc>
                <a:spcPct val="150000"/>
              </a:lnSpc>
            </a:pPr>
            <a:r>
              <a:rPr lang="en-US" altLang="zh-CN" sz="2000" b="1" dirty="0"/>
              <a:t>4.3 </a:t>
            </a:r>
            <a:r>
              <a:rPr lang="zh-CN" altLang="en-US" sz="2000" b="1" dirty="0"/>
              <a:t>计算关联</a:t>
            </a:r>
            <a:r>
              <a:rPr lang="zh-CN" altLang="en-US" sz="2000" b="1" dirty="0"/>
              <a:t>度</a:t>
            </a:r>
            <a:endParaRPr lang="zh-CN" altLang="en-US" sz="2000" b="1" dirty="0"/>
          </a:p>
          <a:p>
            <a:pPr indent="457200">
              <a:lnSpc>
                <a:spcPct val="150000"/>
              </a:lnSpc>
            </a:pPr>
            <a:r>
              <a:rPr lang="zh-CN" altLang="en-US" sz="2000" dirty="0"/>
              <a:t>利用下式计算</a:t>
            </a:r>
            <a:r>
              <a:rPr lang="zh-CN" altLang="en-US" sz="2000" dirty="0"/>
              <a:t>关联度：</a:t>
            </a:r>
            <a:endParaRPr lang="zh-CN" altLang="en-US" sz="2000"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endParaRPr lang="zh-CN" altLang="en-US" sz="2000" dirty="0"/>
          </a:p>
          <a:p>
            <a:pPr indent="457200">
              <a:lnSpc>
                <a:spcPct val="150000"/>
              </a:lnSpc>
            </a:pPr>
            <a:endParaRPr lang="zh-CN" altLang="en-US" sz="2000" dirty="0"/>
          </a:p>
        </p:txBody>
      </p:sp>
      <p:pic>
        <p:nvPicPr>
          <p:cNvPr id="2" name="图片 1"/>
          <p:cNvPicPr>
            <a:picLocks noChangeAspect="1"/>
          </p:cNvPicPr>
          <p:nvPr/>
        </p:nvPicPr>
        <p:blipFill>
          <a:blip r:embed="rId2"/>
          <a:stretch>
            <a:fillRect/>
          </a:stretch>
        </p:blipFill>
        <p:spPr>
          <a:xfrm>
            <a:off x="3446145" y="2590800"/>
            <a:ext cx="2251710" cy="897255"/>
          </a:xfrm>
          <a:prstGeom prst="rect">
            <a:avLst/>
          </a:prstGeom>
        </p:spPr>
      </p:pic>
    </p:spTree>
    <p:custDataLst>
      <p:tags r:id="rId3"/>
    </p:custDataLst>
  </p:cSld>
  <p:clrMapOvr>
    <a:masterClrMapping/>
  </p:clrMapOvr>
  <p:transition>
    <p:wipe dir="r"/>
  </p:transition>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TEMPLATE_CATEGORY" val="custom"/>
  <p:tag name="KSO_WM_TEMPLATE_INDEX" val="20202601"/>
  <p:tag name="KSO_WM_SPECIAL_SOURCE" val="bdnull"/>
</p:tagLst>
</file>

<file path=ppt/tags/tag101.xml><?xml version="1.0" encoding="utf-8"?>
<p:tagLst xmlns:p="http://schemas.openxmlformats.org/presentationml/2006/main">
  <p:tag name="KSO_WM_UNIT_TABLE_BEAUTIFY" val="smartTable{30db92f5-de2f-4b2d-886e-2adba14be506}"/>
  <p:tag name="TABLE_ENDDRAG_ORIGIN_RECT" val="604*122"/>
  <p:tag name="TABLE_ENDDRAG_RECT" val="73*141*604*122"/>
</p:tagLst>
</file>

<file path=ppt/tags/tag102.xml><?xml version="1.0" encoding="utf-8"?>
<p:tagLst xmlns:p="http://schemas.openxmlformats.org/presentationml/2006/main">
  <p:tag name="KSO_WM_TEMPLATE_CATEGORY" val="custom"/>
  <p:tag name="KSO_WM_TEMPLATE_INDEX" val="20202601"/>
  <p:tag name="KSO_WM_SPECIAL_SOURCE" val="bdnull"/>
</p:tagLst>
</file>

<file path=ppt/tags/tag103.xml><?xml version="1.0" encoding="utf-8"?>
<p:tagLst xmlns:p="http://schemas.openxmlformats.org/presentationml/2006/main">
  <p:tag name="KSO_WM_TEMPLATE_CATEGORY" val="custom"/>
  <p:tag name="KSO_WM_TEMPLATE_INDEX" val="20202601"/>
  <p:tag name="KSO_WM_SPECIAL_SOURCE" val="bdnull"/>
</p:tagLst>
</file>

<file path=ppt/tags/tag104.xml><?xml version="1.0" encoding="utf-8"?>
<p:tagLst xmlns:p="http://schemas.openxmlformats.org/presentationml/2006/main">
  <p:tag name="KSO_WM_TEMPLATE_CATEGORY" val="custom"/>
  <p:tag name="KSO_WM_TEMPLATE_INDEX" val="20202601"/>
  <p:tag name="KSO_WM_SPECIAL_SOURCE" val="bdnull"/>
</p:tagLst>
</file>

<file path=ppt/tags/tag105.xml><?xml version="1.0" encoding="utf-8"?>
<p:tagLst xmlns:p="http://schemas.openxmlformats.org/presentationml/2006/main">
  <p:tag name="KSO_WM_TEMPLATE_CATEGORY" val="custom"/>
  <p:tag name="KSO_WM_TEMPLATE_INDEX" val="20202601"/>
  <p:tag name="KSO_WM_SPECIAL_SOURCE" val="bdnull"/>
</p:tagLst>
</file>

<file path=ppt/tags/tag106.xml><?xml version="1.0" encoding="utf-8"?>
<p:tagLst xmlns:p="http://schemas.openxmlformats.org/presentationml/2006/main">
  <p:tag name="KSO_WM_TEMPLATE_CATEGORY" val="custom"/>
  <p:tag name="KSO_WM_TEMPLATE_INDEX" val="20202601"/>
  <p:tag name="KSO_WM_SPECIAL_SOURCE" val="bdnull"/>
</p:tagLst>
</file>

<file path=ppt/tags/tag107.xml><?xml version="1.0" encoding="utf-8"?>
<p:tagLst xmlns:p="http://schemas.openxmlformats.org/presentationml/2006/main">
  <p:tag name="KSO_WM_TEMPLATE_CATEGORY" val="custom"/>
  <p:tag name="KSO_WM_TEMPLATE_INDEX" val="20202601"/>
  <p:tag name="KSO_WM_SPECIAL_SOURCE" val="bdnull"/>
</p:tagLst>
</file>

<file path=ppt/tags/tag108.xml><?xml version="1.0" encoding="utf-8"?>
<p:tagLst xmlns:p="http://schemas.openxmlformats.org/presentationml/2006/main">
  <p:tag name="KSO_WM_TEMPLATE_CATEGORY" val="custom"/>
  <p:tag name="KSO_WM_TEMPLATE_INDEX" val="20202601"/>
  <p:tag name="KSO_WM_SPECIAL_SOURCE" val="bdnull"/>
</p:tagLst>
</file>

<file path=ppt/tags/tag109.xml><?xml version="1.0" encoding="utf-8"?>
<p:tagLst xmlns:p="http://schemas.openxmlformats.org/presentationml/2006/main">
  <p:tag name="KSO_WM_UNIT_TABLE_BEAUTIFY" val="smartTable{83b540af-a46a-4a50-9458-5f16affc3a5b}"/>
  <p:tag name="TABLE_ENDDRAG_ORIGIN_RECT" val="604*122"/>
  <p:tag name="TABLE_ENDDRAG_RECT" val="73*141*604*12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TEMPLATE_CATEGORY" val="custom"/>
  <p:tag name="KSO_WM_TEMPLATE_INDEX" val="20202601"/>
  <p:tag name="KSO_WM_SPECIAL_SOURCE" val="bdnull"/>
</p:tagLst>
</file>

<file path=ppt/tags/tag111.xml><?xml version="1.0" encoding="utf-8"?>
<p:tagLst xmlns:p="http://schemas.openxmlformats.org/presentationml/2006/main">
  <p:tag name="KSO_WM_TEMPLATE_CATEGORY" val="custom"/>
  <p:tag name="KSO_WM_TEMPLATE_INDEX" val="20202601"/>
  <p:tag name="KSO_WM_SPECIAL_SOURCE" val="bdnull"/>
</p:tagLst>
</file>

<file path=ppt/tags/tag112.xml><?xml version="1.0" encoding="utf-8"?>
<p:tagLst xmlns:p="http://schemas.openxmlformats.org/presentationml/2006/main">
  <p:tag name="KSO_WM_UNIT_TABLE_BEAUTIFY" val="smartTable{30db92f5-de2f-4b2d-886e-2adba14be506}"/>
  <p:tag name="TABLE_ENDDRAG_ORIGIN_RECT" val="604*122"/>
  <p:tag name="TABLE_ENDDRAG_RECT" val="73*141*604*122"/>
</p:tagLst>
</file>

<file path=ppt/tags/tag113.xml><?xml version="1.0" encoding="utf-8"?>
<p:tagLst xmlns:p="http://schemas.openxmlformats.org/presentationml/2006/main">
  <p:tag name="KSO_WM_TEMPLATE_CATEGORY" val="custom"/>
  <p:tag name="KSO_WM_TEMPLATE_INDEX" val="20202601"/>
  <p:tag name="KSO_WM_SPECIAL_SOURCE" val="bdnull"/>
</p:tagLst>
</file>

<file path=ppt/tags/tag114.xml><?xml version="1.0" encoding="utf-8"?>
<p:tagLst xmlns:p="http://schemas.openxmlformats.org/presentationml/2006/main">
  <p:tag name="KSO_WM_UNIT_TABLE_BEAUTIFY" val="smartTable{30db92f5-de2f-4b2d-886e-2adba14be506}"/>
  <p:tag name="TABLE_ENDDRAG_ORIGIN_RECT" val="604*122"/>
  <p:tag name="TABLE_ENDDRAG_RECT" val="73*141*604*122"/>
</p:tagLst>
</file>

<file path=ppt/tags/tag115.xml><?xml version="1.0" encoding="utf-8"?>
<p:tagLst xmlns:p="http://schemas.openxmlformats.org/presentationml/2006/main">
  <p:tag name="KSO_WM_TEMPLATE_CATEGORY" val="custom"/>
  <p:tag name="KSO_WM_TEMPLATE_INDEX" val="20202601"/>
  <p:tag name="KSO_WM_SPECIAL_SOURCE" val="bdnull"/>
</p:tagLst>
</file>

<file path=ppt/tags/tag116.xml><?xml version="1.0" encoding="utf-8"?>
<p:tagLst xmlns:p="http://schemas.openxmlformats.org/presentationml/2006/main">
  <p:tag name="KSO_WM_UNIT_TABLE_BEAUTIFY" val="smartTable{30db92f5-de2f-4b2d-886e-2adba14be506}"/>
  <p:tag name="TABLE_ENDDRAG_ORIGIN_RECT" val="604*122"/>
  <p:tag name="TABLE_ENDDRAG_RECT" val="73*141*604*122"/>
</p:tagLst>
</file>

<file path=ppt/tags/tag117.xml><?xml version="1.0" encoding="utf-8"?>
<p:tagLst xmlns:p="http://schemas.openxmlformats.org/presentationml/2006/main">
  <p:tag name="KSO_WM_TEMPLATE_CATEGORY" val="custom"/>
  <p:tag name="KSO_WM_TEMPLATE_INDEX" val="20202601"/>
  <p:tag name="KSO_WM_SPECIAL_SOURCE" val="bdnull"/>
</p:tagLst>
</file>

<file path=ppt/tags/tag118.xml><?xml version="1.0" encoding="utf-8"?>
<p:tagLst xmlns:p="http://schemas.openxmlformats.org/presentationml/2006/main">
  <p:tag name="KSO_WM_TEMPLATE_CATEGORY" val="custom"/>
  <p:tag name="KSO_WM_TEMPLATE_INDEX" val="20202601"/>
  <p:tag name="KSO_WM_SPECIAL_SOURCE" val="bdnull"/>
</p:tagLst>
</file>

<file path=ppt/tags/tag119.xml><?xml version="1.0" encoding="utf-8"?>
<p:tagLst xmlns:p="http://schemas.openxmlformats.org/presentationml/2006/main">
  <p:tag name="KSO_WM_TEMPLATE_CATEGORY" val="custom"/>
  <p:tag name="KSO_WM_TEMPLATE_INDEX" val="20202601"/>
  <p:tag name="KSO_WM_SPECIAL_SOURCE" val="bdnul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TEMPLATE_CATEGORY" val="custom"/>
  <p:tag name="KSO_WM_TEMPLATE_INDEX" val="20202601"/>
  <p:tag name="KSO_WM_SPECIAL_SOURCE" val="bdnull"/>
</p:tagLst>
</file>

<file path=ppt/tags/tag121.xml><?xml version="1.0" encoding="utf-8"?>
<p:tagLst xmlns:p="http://schemas.openxmlformats.org/presentationml/2006/main">
  <p:tag name="KSO_WM_TEMPLATE_CATEGORY" val="custom"/>
  <p:tag name="KSO_WM_TEMPLATE_INDEX" val="20202601"/>
  <p:tag name="KSO_WM_SPECIAL_SOURCE" val="bdnull"/>
</p:tagLst>
</file>

<file path=ppt/tags/tag122.xml><?xml version="1.0" encoding="utf-8"?>
<p:tagLst xmlns:p="http://schemas.openxmlformats.org/presentationml/2006/main">
  <p:tag name="KSO_WM_TEMPLATE_CATEGORY" val="custom"/>
  <p:tag name="KSO_WM_TEMPLATE_INDEX" val="20202601"/>
  <p:tag name="KSO_WM_SPECIAL_SOURCE" val="bdnull"/>
</p:tagLst>
</file>

<file path=ppt/tags/tag123.xml><?xml version="1.0" encoding="utf-8"?>
<p:tagLst xmlns:p="http://schemas.openxmlformats.org/presentationml/2006/main">
  <p:tag name="KSO_WM_TEMPLATE_CATEGORY" val="custom"/>
  <p:tag name="KSO_WM_TEMPLATE_INDEX" val="20202601"/>
  <p:tag name="KSO_WM_SPECIAL_SOURCE" val="bdnull"/>
</p:tagLst>
</file>

<file path=ppt/tags/tag124.xml><?xml version="1.0" encoding="utf-8"?>
<p:tagLst xmlns:p="http://schemas.openxmlformats.org/presentationml/2006/main">
  <p:tag name="KSO_WM_TEMPLATE_CATEGORY" val="custom"/>
  <p:tag name="KSO_WM_TEMPLATE_INDEX" val="20202601"/>
  <p:tag name="KSO_WM_SPECIAL_SOURCE" val="bdnull"/>
</p:tagLst>
</file>

<file path=ppt/tags/tag125.xml><?xml version="1.0" encoding="utf-8"?>
<p:tagLst xmlns:p="http://schemas.openxmlformats.org/presentationml/2006/main">
  <p:tag name="KSO_WM_TEMPLATE_CATEGORY" val="custom"/>
  <p:tag name="KSO_WM_TEMPLATE_INDEX" val="20202601"/>
  <p:tag name="KSO_WM_SPECIAL_SOURCE" val="bdnull"/>
</p:tagLst>
</file>

<file path=ppt/tags/tag126.xml><?xml version="1.0" encoding="utf-8"?>
<p:tagLst xmlns:p="http://schemas.openxmlformats.org/presentationml/2006/main">
  <p:tag name="KSO_WM_UNIT_TABLE_BEAUTIFY" val="smartTable{83b540af-a46a-4a50-9458-5f16affc3a5b}"/>
  <p:tag name="TABLE_ENDDRAG_ORIGIN_RECT" val="604*122"/>
  <p:tag name="TABLE_ENDDRAG_RECT" val="73*141*604*122"/>
</p:tagLst>
</file>

<file path=ppt/tags/tag127.xml><?xml version="1.0" encoding="utf-8"?>
<p:tagLst xmlns:p="http://schemas.openxmlformats.org/presentationml/2006/main">
  <p:tag name="KSO_WM_TEMPLATE_CATEGORY" val="custom"/>
  <p:tag name="KSO_WM_TEMPLATE_INDEX" val="20202601"/>
  <p:tag name="KSO_WM_SPECIAL_SOURCE" val="bdnull"/>
</p:tagLst>
</file>

<file path=ppt/tags/tag128.xml><?xml version="1.0" encoding="utf-8"?>
<p:tagLst xmlns:p="http://schemas.openxmlformats.org/presentationml/2006/main">
  <p:tag name="KSO_WM_TEMPLATE_CATEGORY" val="custom"/>
  <p:tag name="KSO_WM_TEMPLATE_INDEX" val="20202601"/>
  <p:tag name="KSO_WM_SPECIAL_SOURCE" val="bdnull"/>
</p:tagLst>
</file>

<file path=ppt/tags/tag129.xml><?xml version="1.0" encoding="utf-8"?>
<p:tagLst xmlns:p="http://schemas.openxmlformats.org/presentationml/2006/main">
  <p:tag name="KSO_WM_TEMPLATE_CATEGORY" val="custom"/>
  <p:tag name="KSO_WM_TEMPLATE_INDEX" val="20202601"/>
  <p:tag name="KSO_WM_SPECIAL_SOURCE" val="bdnul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TEMPLATE_CATEGORY" val="custom"/>
  <p:tag name="KSO_WM_TEMPLATE_INDEX" val="20202601"/>
  <p:tag name="KSO_WM_SPECIAL_SOURCE" val="bdnull"/>
</p:tagLst>
</file>

<file path=ppt/tags/tag131.xml><?xml version="1.0" encoding="utf-8"?>
<p:tagLst xmlns:p="http://schemas.openxmlformats.org/presentationml/2006/main">
  <p:tag name="KSO_WM_TEMPLATE_CATEGORY" val="custom"/>
  <p:tag name="KSO_WM_TEMPLATE_INDEX" val="20202601"/>
  <p:tag name="KSO_WM_SPECIAL_SOURCE" val="bdnull"/>
</p:tagLst>
</file>

<file path=ppt/tags/tag132.xml><?xml version="1.0" encoding="utf-8"?>
<p:tagLst xmlns:p="http://schemas.openxmlformats.org/presentationml/2006/main">
  <p:tag name="KSO_WM_UNIT_TABLE_BEAUTIFY" val="smartTable{30db92f5-de2f-4b2d-886e-2adba14be506}"/>
  <p:tag name="TABLE_ENDDRAG_ORIGIN_RECT" val="604*122"/>
  <p:tag name="TABLE_ENDDRAG_RECT" val="73*141*604*122"/>
</p:tagLst>
</file>

<file path=ppt/tags/tag133.xml><?xml version="1.0" encoding="utf-8"?>
<p:tagLst xmlns:p="http://schemas.openxmlformats.org/presentationml/2006/main">
  <p:tag name="KSO_WM_TEMPLATE_CATEGORY" val="custom"/>
  <p:tag name="KSO_WM_TEMPLATE_INDEX" val="20202601"/>
  <p:tag name="KSO_WM_SPECIAL_SOURCE" val="bdnull"/>
</p:tagLst>
</file>

<file path=ppt/tags/tag134.xml><?xml version="1.0" encoding="utf-8"?>
<p:tagLst xmlns:p="http://schemas.openxmlformats.org/presentationml/2006/main">
  <p:tag name="KSO_WM_UNIT_TABLE_BEAUTIFY" val="smartTable{30db92f5-de2f-4b2d-886e-2adba14be506}"/>
  <p:tag name="TABLE_ENDDRAG_ORIGIN_RECT" val="604*122"/>
  <p:tag name="TABLE_ENDDRAG_RECT" val="73*141*604*122"/>
</p:tagLst>
</file>

<file path=ppt/tags/tag135.xml><?xml version="1.0" encoding="utf-8"?>
<p:tagLst xmlns:p="http://schemas.openxmlformats.org/presentationml/2006/main">
  <p:tag name="KSO_WM_TEMPLATE_CATEGORY" val="custom"/>
  <p:tag name="KSO_WM_TEMPLATE_INDEX" val="20202601"/>
  <p:tag name="KSO_WM_SPECIAL_SOURCE" val="bdnull"/>
</p:tagLst>
</file>

<file path=ppt/tags/tag136.xml><?xml version="1.0" encoding="utf-8"?>
<p:tagLst xmlns:p="http://schemas.openxmlformats.org/presentationml/2006/main">
  <p:tag name="KSO_WM_TEMPLATE_CATEGORY" val="custom"/>
  <p:tag name="KSO_WM_TEMPLATE_INDEX" val="20202601"/>
  <p:tag name="KSO_WM_SPECIAL_SOURCE" val="bdnull"/>
</p:tagLst>
</file>

<file path=ppt/tags/tag137.xml><?xml version="1.0" encoding="utf-8"?>
<p:tagLst xmlns:p="http://schemas.openxmlformats.org/presentationml/2006/main">
  <p:tag name="KSO_WM_TEMPLATE_CATEGORY" val="custom"/>
  <p:tag name="KSO_WM_TEMPLATE_INDEX" val="20202601"/>
  <p:tag name="KSO_WM_SPECIAL_SOURCE" val="bdnull"/>
</p:tagLst>
</file>

<file path=ppt/tags/tag138.xml><?xml version="1.0" encoding="utf-8"?>
<p:tagLst xmlns:p="http://schemas.openxmlformats.org/presentationml/2006/main">
  <p:tag name="KSO_WM_BEAUTIFY_FLAG" val="#wm#"/>
  <p:tag name="KSO_WM_TEMPLATE_CATEGORY" val="custom"/>
  <p:tag name="KSO_WM_TEMPLATE_INDEX" val="20202601"/>
  <p:tag name="KSO_WM_SPECIAL_SOURCE" val="bdnull"/>
</p:tagLst>
</file>

<file path=ppt/tags/tag139.xml><?xml version="1.0" encoding="utf-8"?>
<p:tagLst xmlns:p="http://schemas.openxmlformats.org/presentationml/2006/main">
  <p:tag name="KSO_WM_TEMPLATE_CATEGORY" val="custom"/>
  <p:tag name="KSO_WM_TEMPLATE_INDEX" val="20202601"/>
  <p:tag name="KSO_WM_SPECIAL_SOURCE" val="bdnul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DOCER_TEMPLATE_OPEN_ONCE_MARK"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96.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数据分析总结"/>
  <p:tag name="KSO_WM_TEMPLATE_CATEGORY" val="custom"/>
  <p:tag name="KSO_WM_TEMPLATE_INDEX" val="20204427"/>
  <p:tag name="KSO_WM_UNIT_ID" val="custom20204427_1*a*1"/>
  <p:tag name="KSO_WM_UNIT_ISNUMDGMTITLE" val="0"/>
</p:tagLst>
</file>

<file path=ppt/tags/tag97.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输入你的副标题，文字是您思想的提炼。"/>
  <p:tag name="KSO_WM_TEMPLATE_CATEGORY" val="custom"/>
  <p:tag name="KSO_WM_TEMPLATE_INDEX" val="20204427"/>
  <p:tag name="KSO_WM_UNIT_ID" val="custom20204427_1*b*1"/>
  <p:tag name="KSO_WM_UNIT_ISNUMDGMTITLE" val="0"/>
</p:tagLst>
</file>

<file path=ppt/tags/tag98.xml><?xml version="1.0" encoding="utf-8"?>
<p:tagLst xmlns:p="http://schemas.openxmlformats.org/presentationml/2006/main">
  <p:tag name="KSO_WM_SLIDE_ID" val="custom2020442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01"/>
  <p:tag name="KSO_WM_SLIDE_LAYOUT" val="a_b"/>
  <p:tag name="KSO_WM_SLIDE_LAYOUT_CNT" val="1_1"/>
  <p:tag name="KSO_WM_UNIT_SHOW_EDIT_AREA_INDICATION" val="1"/>
  <p:tag name="KSO_WM_TEMPLATE_THUMBS_INDEX" val="1、4、7、9、12、17、20、21、22、23、24、28、30、34、38"/>
  <p:tag name="KSO_WM_TEMPLATE_MASTER_THUMB_INDEX" val="12"/>
  <p:tag name="KSO_WM_SPECIAL_SOURCE" val="bdnull"/>
</p:tagLst>
</file>

<file path=ppt/tags/tag99.xml><?xml version="1.0" encoding="utf-8"?>
<p:tagLst xmlns:p="http://schemas.openxmlformats.org/presentationml/2006/main">
  <p:tag name="KSO_WM_TEMPLATE_CATEGORY" val="custom"/>
  <p:tag name="KSO_WM_TEMPLATE_INDEX" val="20202601"/>
  <p:tag name="KSO_WM_SPECIAL_SOURCE" val="bdnull"/>
</p:tagLst>
</file>

<file path=ppt/theme/theme1.xml><?xml version="1.0" encoding="utf-8"?>
<a:theme xmlns:a="http://schemas.openxmlformats.org/drawingml/2006/main" name="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0</TotalTime>
  <Words>5731</Words>
  <Application>WPS 演示</Application>
  <PresentationFormat>全屏显示(4:3)</PresentationFormat>
  <Paragraphs>1030</Paragraphs>
  <Slides>34</Slides>
  <Notes>72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34</vt:i4>
      </vt:variant>
    </vt:vector>
  </HeadingPairs>
  <TitlesOfParts>
    <vt:vector size="49" baseType="lpstr">
      <vt:lpstr>Arial</vt:lpstr>
      <vt:lpstr>宋体</vt:lpstr>
      <vt:lpstr>Wingdings</vt:lpstr>
      <vt:lpstr>Tahoma</vt:lpstr>
      <vt:lpstr>微软雅黑</vt:lpstr>
      <vt:lpstr>汉仪旗黑-85S</vt:lpstr>
      <vt:lpstr>黑体</vt:lpstr>
      <vt:lpstr>Viner Hand ITC</vt:lpstr>
      <vt:lpstr>Times New Roman</vt:lpstr>
      <vt:lpstr>隶书</vt:lpstr>
      <vt:lpstr>Wingdings</vt:lpstr>
      <vt:lpstr>Arial Unicode MS</vt:lpstr>
      <vt:lpstr>Cambria Math</vt:lpstr>
      <vt:lpstr>Mongolian Baiti</vt:lpstr>
      <vt:lpstr>Office 主题​​</vt:lpstr>
      <vt:lpstr> 灰色关联分析法 与灰色综合评估</vt:lpstr>
      <vt:lpstr>PowerPoint 演示文稿</vt:lpstr>
      <vt:lpstr>灰色关联分析法简介</vt:lpstr>
      <vt:lpstr>1. 问题引入</vt:lpstr>
      <vt:lpstr>2. 灰色关联分析法简介</vt:lpstr>
      <vt:lpstr>3. 灰色关联分析法基本思路</vt:lpstr>
      <vt:lpstr>4. 灰色关联分析法基本步骤</vt:lpstr>
      <vt:lpstr>4. 灰色关联分析法基本步骤</vt:lpstr>
      <vt:lpstr>4. 灰色关联分析法基本步骤</vt:lpstr>
      <vt:lpstr>灰色关联分析法 应用例题分析</vt:lpstr>
      <vt:lpstr>应用例题分析</vt:lpstr>
      <vt:lpstr>应用例题分析</vt:lpstr>
      <vt:lpstr>应用例题分析</vt:lpstr>
      <vt:lpstr>应用例题分析</vt:lpstr>
      <vt:lpstr>应用例题分析</vt:lpstr>
      <vt:lpstr>灰色综合评价简介</vt:lpstr>
      <vt:lpstr>1. 灰色综合评价简介</vt:lpstr>
      <vt:lpstr>2. 单层次灰色综合评价及步骤</vt:lpstr>
      <vt:lpstr>2. 单层次灰色综合评价及步骤</vt:lpstr>
      <vt:lpstr>2. 单层次灰色综合评价及步骤</vt:lpstr>
      <vt:lpstr>2. 单层次灰色综合评价及步骤</vt:lpstr>
      <vt:lpstr>3. 多层次灰色综合评价及步骤</vt:lpstr>
      <vt:lpstr>灰色综合评价 应用例题分析</vt:lpstr>
      <vt:lpstr>应用例题分析</vt:lpstr>
      <vt:lpstr>应用例题分析</vt:lpstr>
      <vt:lpstr>应用例题分析</vt:lpstr>
      <vt:lpstr>应用例题分析</vt:lpstr>
      <vt:lpstr>练习与小结</vt:lpstr>
      <vt:lpstr>1. 练习（灰色关联分析法）</vt:lpstr>
      <vt:lpstr>1. 练习（灰色综合评价）</vt:lpstr>
      <vt:lpstr>2. 小结（灰色关联分析法）</vt:lpstr>
      <vt:lpstr>2. 小结（灰色综合评价）</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Joey YIn</dc:creator>
  <cp:lastModifiedBy>Acer</cp:lastModifiedBy>
  <cp:revision>737</cp:revision>
  <dcterms:created xsi:type="dcterms:W3CDTF">2020-07-29T13:26:00Z</dcterms:created>
  <dcterms:modified xsi:type="dcterms:W3CDTF">2022-01-08T09:23:28Z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2052-11.1.0.10356</vt:lpwstr>
  </property>
  <property fmtid="{D5CDD505-2E9C-101B-9397-08002B2CF9AE}" pid="4" name="ICV">
    <vt:lpwstr>6BDB4746DA10462C81859B9762412018</vt:lpwstr>
  </property>
</Properties>
</file>